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1" r:id="rId2"/>
    <p:sldId id="286" r:id="rId3"/>
    <p:sldId id="262" r:id="rId4"/>
    <p:sldId id="263" r:id="rId5"/>
    <p:sldId id="264" r:id="rId6"/>
    <p:sldId id="273" r:id="rId7"/>
    <p:sldId id="267" r:id="rId8"/>
    <p:sldId id="268" r:id="rId9"/>
    <p:sldId id="270" r:id="rId10"/>
    <p:sldId id="265" r:id="rId11"/>
    <p:sldId id="266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8" r:id="rId22"/>
    <p:sldId id="283" r:id="rId23"/>
    <p:sldId id="284" r:id="rId24"/>
    <p:sldId id="285" r:id="rId25"/>
    <p:sldId id="289" r:id="rId26"/>
    <p:sldId id="290" r:id="rId27"/>
    <p:sldId id="269" r:id="rId28"/>
    <p:sldId id="287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77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99</c:v>
                </c:pt>
                <c:pt idx="1">
                  <c:v>145</c:v>
                </c:pt>
                <c:pt idx="2">
                  <c:v>420</c:v>
                </c:pt>
                <c:pt idx="3">
                  <c:v>16</c:v>
                </c:pt>
                <c:pt idx="4">
                  <c:v>10</c:v>
                </c:pt>
                <c:pt idx="5">
                  <c:v>293</c:v>
                </c:pt>
                <c:pt idx="6">
                  <c:v>130</c:v>
                </c:pt>
                <c:pt idx="7">
                  <c:v>395</c:v>
                </c:pt>
                <c:pt idx="8">
                  <c:v>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20072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16</c:v>
                </c:pt>
                <c:pt idx="1">
                  <c:v>91</c:v>
                </c:pt>
                <c:pt idx="2">
                  <c:v>456</c:v>
                </c:pt>
                <c:pt idx="3">
                  <c:v>121</c:v>
                </c:pt>
                <c:pt idx="4">
                  <c:v>47</c:v>
                </c:pt>
                <c:pt idx="5">
                  <c:v>821</c:v>
                </c:pt>
                <c:pt idx="6">
                  <c:v>670</c:v>
                </c:pt>
                <c:pt idx="7">
                  <c:v>1530</c:v>
                </c:pt>
                <c:pt idx="8">
                  <c:v>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100"/>
        <c:axId val="394742400"/>
        <c:axId val="394871168"/>
      </c:barChart>
      <c:catAx>
        <c:axId val="39474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aseline="0"/>
            </a:pPr>
            <a:endParaRPr lang="en-US"/>
          </a:p>
        </c:txPr>
        <c:crossAx val="394871168"/>
        <c:crosses val="autoZero"/>
        <c:auto val="1"/>
        <c:lblAlgn val="ctr"/>
        <c:lblOffset val="100"/>
        <c:noMultiLvlLbl val="0"/>
      </c:catAx>
      <c:valAx>
        <c:axId val="394871168"/>
        <c:scaling>
          <c:orientation val="minMax"/>
          <c:max val="2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394742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99</c:v>
                </c:pt>
                <c:pt idx="1">
                  <c:v>90</c:v>
                </c:pt>
                <c:pt idx="2">
                  <c:v>753</c:v>
                </c:pt>
                <c:pt idx="3">
                  <c:v>52</c:v>
                </c:pt>
                <c:pt idx="4">
                  <c:v>43</c:v>
                </c:pt>
                <c:pt idx="5">
                  <c:v>404</c:v>
                </c:pt>
                <c:pt idx="6">
                  <c:v>219</c:v>
                </c:pt>
                <c:pt idx="7">
                  <c:v>354</c:v>
                </c:pt>
                <c:pt idx="8">
                  <c:v>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201</c:v>
                </c:pt>
                <c:pt idx="1">
                  <c:v>128</c:v>
                </c:pt>
                <c:pt idx="2">
                  <c:v>388</c:v>
                </c:pt>
                <c:pt idx="3">
                  <c:v>96</c:v>
                </c:pt>
                <c:pt idx="4">
                  <c:v>30</c:v>
                </c:pt>
                <c:pt idx="5">
                  <c:v>746</c:v>
                </c:pt>
                <c:pt idx="6">
                  <c:v>728</c:v>
                </c:pt>
                <c:pt idx="7">
                  <c:v>1692</c:v>
                </c:pt>
                <c:pt idx="8">
                  <c:v>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100"/>
        <c:axId val="395537408"/>
        <c:axId val="359138048"/>
      </c:barChart>
      <c:catAx>
        <c:axId val="39553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aseline="0"/>
            </a:pPr>
            <a:endParaRPr lang="en-US"/>
          </a:p>
        </c:txPr>
        <c:crossAx val="359138048"/>
        <c:crosses val="autoZero"/>
        <c:auto val="1"/>
        <c:lblAlgn val="ctr"/>
        <c:lblOffset val="100"/>
        <c:noMultiLvlLbl val="0"/>
      </c:catAx>
      <c:valAx>
        <c:axId val="3591380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95537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139</c:v>
                </c:pt>
                <c:pt idx="1">
                  <c:v>85</c:v>
                </c:pt>
                <c:pt idx="2">
                  <c:v>512</c:v>
                </c:pt>
                <c:pt idx="3">
                  <c:v>63</c:v>
                </c:pt>
                <c:pt idx="4">
                  <c:v>27</c:v>
                </c:pt>
                <c:pt idx="5">
                  <c:v>372</c:v>
                </c:pt>
                <c:pt idx="6">
                  <c:v>438</c:v>
                </c:pt>
                <c:pt idx="7">
                  <c:v>468</c:v>
                </c:pt>
                <c:pt idx="8">
                  <c:v>149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151</c:v>
                </c:pt>
                <c:pt idx="1">
                  <c:v>255</c:v>
                </c:pt>
                <c:pt idx="2">
                  <c:v>616</c:v>
                </c:pt>
                <c:pt idx="3">
                  <c:v>65</c:v>
                </c:pt>
                <c:pt idx="4">
                  <c:v>33</c:v>
                </c:pt>
                <c:pt idx="5">
                  <c:v>979</c:v>
                </c:pt>
                <c:pt idx="6">
                  <c:v>397</c:v>
                </c:pt>
                <c:pt idx="7">
                  <c:v>1688</c:v>
                </c:pt>
                <c:pt idx="8">
                  <c:v>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100"/>
        <c:axId val="359162624"/>
        <c:axId val="359164160"/>
      </c:barChart>
      <c:catAx>
        <c:axId val="35916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aseline="0"/>
            </a:pPr>
            <a:endParaRPr lang="en-US"/>
          </a:p>
        </c:txPr>
        <c:crossAx val="359164160"/>
        <c:crosses val="autoZero"/>
        <c:auto val="1"/>
        <c:lblAlgn val="ctr"/>
        <c:lblOffset val="100"/>
        <c:noMultiLvlLbl val="0"/>
      </c:catAx>
      <c:valAx>
        <c:axId val="3591641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59162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92</c:v>
                </c:pt>
                <c:pt idx="1">
                  <c:v>105</c:v>
                </c:pt>
                <c:pt idx="2">
                  <c:v>538</c:v>
                </c:pt>
                <c:pt idx="3">
                  <c:v>73</c:v>
                </c:pt>
                <c:pt idx="4">
                  <c:v>52</c:v>
                </c:pt>
                <c:pt idx="5">
                  <c:v>357</c:v>
                </c:pt>
                <c:pt idx="6">
                  <c:v>222</c:v>
                </c:pt>
                <c:pt idx="7">
                  <c:v>445</c:v>
                </c:pt>
                <c:pt idx="8">
                  <c:v>149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71</c:v>
                </c:pt>
                <c:pt idx="1">
                  <c:v>163</c:v>
                </c:pt>
                <c:pt idx="2">
                  <c:v>539</c:v>
                </c:pt>
                <c:pt idx="3">
                  <c:v>197</c:v>
                </c:pt>
                <c:pt idx="4">
                  <c:v>44</c:v>
                </c:pt>
                <c:pt idx="5">
                  <c:v>612</c:v>
                </c:pt>
                <c:pt idx="6">
                  <c:v>868</c:v>
                </c:pt>
                <c:pt idx="7">
                  <c:v>1636</c:v>
                </c:pt>
                <c:pt idx="8">
                  <c:v>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100"/>
        <c:axId val="391395584"/>
        <c:axId val="391397376"/>
      </c:barChart>
      <c:catAx>
        <c:axId val="39139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aseline="0"/>
            </a:pPr>
            <a:endParaRPr lang="en-US"/>
          </a:p>
        </c:txPr>
        <c:crossAx val="391397376"/>
        <c:crosses val="autoZero"/>
        <c:auto val="1"/>
        <c:lblAlgn val="ctr"/>
        <c:lblOffset val="100"/>
        <c:noMultiLvlLbl val="0"/>
      </c:catAx>
      <c:valAx>
        <c:axId val="3913973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9139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88</c:v>
                </c:pt>
                <c:pt idx="1">
                  <c:v>148</c:v>
                </c:pt>
                <c:pt idx="2">
                  <c:v>611</c:v>
                </c:pt>
                <c:pt idx="3">
                  <c:v>63</c:v>
                </c:pt>
                <c:pt idx="4">
                  <c:v>49</c:v>
                </c:pt>
                <c:pt idx="5">
                  <c:v>328</c:v>
                </c:pt>
                <c:pt idx="6">
                  <c:v>239</c:v>
                </c:pt>
                <c:pt idx="7">
                  <c:v>765</c:v>
                </c:pt>
                <c:pt idx="8">
                  <c:v>155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Botswana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Swaziland</c:v>
                </c:pt>
                <c:pt idx="5">
                  <c:v>Zambia</c:v>
                </c:pt>
                <c:pt idx="6">
                  <c:v>Malawi</c:v>
                </c:pt>
                <c:pt idx="7">
                  <c:v>Mozambique</c:v>
                </c:pt>
                <c:pt idx="8">
                  <c:v>Zimbabwe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38</c:v>
                </c:pt>
                <c:pt idx="1">
                  <c:v>137</c:v>
                </c:pt>
                <c:pt idx="2">
                  <c:v>662</c:v>
                </c:pt>
                <c:pt idx="3">
                  <c:v>201</c:v>
                </c:pt>
                <c:pt idx="4">
                  <c:v>81</c:v>
                </c:pt>
                <c:pt idx="5">
                  <c:v>744</c:v>
                </c:pt>
                <c:pt idx="6">
                  <c:v>559</c:v>
                </c:pt>
                <c:pt idx="7">
                  <c:v>1281</c:v>
                </c:pt>
                <c:pt idx="8">
                  <c:v>563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100"/>
        <c:axId val="391475200"/>
        <c:axId val="391476736"/>
      </c:barChart>
      <c:catAx>
        <c:axId val="39147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aseline="0"/>
            </a:pPr>
            <a:endParaRPr lang="en-US"/>
          </a:p>
        </c:txPr>
        <c:crossAx val="391476736"/>
        <c:crosses val="autoZero"/>
        <c:auto val="1"/>
        <c:lblAlgn val="ctr"/>
        <c:lblOffset val="100"/>
        <c:noMultiLvlLbl val="0"/>
      </c:catAx>
      <c:valAx>
        <c:axId val="3914767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9147520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C88B9-441A-4549-97DE-57338247497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52417E-40ED-481F-AFA2-818992A091F4}">
      <dgm:prSet phldrT="[Text]" custT="1"/>
      <dgm:spPr/>
      <dgm:t>
        <a:bodyPr/>
        <a:lstStyle/>
        <a:p>
          <a:r>
            <a:rPr lang="en-ZA" sz="1050" b="1" dirty="0"/>
            <a:t>Innovate</a:t>
          </a:r>
        </a:p>
        <a:p>
          <a:r>
            <a:rPr lang="en-ZA" sz="1050" dirty="0"/>
            <a:t>Develop unique solutions to developing country health challenges through multi-</a:t>
          </a:r>
          <a:r>
            <a:rPr lang="en-ZA" sz="1050" dirty="0" err="1"/>
            <a:t>sectoral</a:t>
          </a:r>
          <a:r>
            <a:rPr lang="en-ZA" sz="1050" dirty="0"/>
            <a:t> interaction</a:t>
          </a:r>
          <a:endParaRPr lang="en-US" sz="1050" dirty="0"/>
        </a:p>
      </dgm:t>
    </dgm:pt>
    <dgm:pt modelId="{5801DE91-2C23-4225-BF46-6BF89212A43E}" type="parTrans" cxnId="{99014BA4-92DB-4092-807D-4B769D665BB7}">
      <dgm:prSet/>
      <dgm:spPr/>
      <dgm:t>
        <a:bodyPr/>
        <a:lstStyle/>
        <a:p>
          <a:endParaRPr lang="en-US"/>
        </a:p>
      </dgm:t>
    </dgm:pt>
    <dgm:pt modelId="{1B307B0A-7436-40C8-8CCA-0B9869E72FC0}" type="sibTrans" cxnId="{99014BA4-92DB-4092-807D-4B769D665BB7}">
      <dgm:prSet/>
      <dgm:spPr/>
      <dgm:t>
        <a:bodyPr/>
        <a:lstStyle/>
        <a:p>
          <a:endParaRPr lang="en-US"/>
        </a:p>
      </dgm:t>
    </dgm:pt>
    <dgm:pt modelId="{F0FF4FE3-0EBF-43F8-AAA0-F85E2B6BC280}">
      <dgm:prSet phldrT="[Text]" custT="1"/>
      <dgm:spPr/>
      <dgm:t>
        <a:bodyPr/>
        <a:lstStyle/>
        <a:p>
          <a:r>
            <a:rPr lang="en-ZA" sz="1100" b="1" dirty="0"/>
            <a:t>Incubate</a:t>
          </a:r>
        </a:p>
        <a:p>
          <a:r>
            <a:rPr lang="en-ZA" sz="1100" dirty="0"/>
            <a:t>trial projects on a small scale with intense data management and learning</a:t>
          </a:r>
          <a:endParaRPr lang="en-US" sz="1100" dirty="0"/>
        </a:p>
      </dgm:t>
    </dgm:pt>
    <dgm:pt modelId="{E0BFBB71-25F0-4F18-BAD6-9B1B3AF1F630}" type="parTrans" cxnId="{91452B22-C23A-46E6-AB78-CDEAE9003970}">
      <dgm:prSet/>
      <dgm:spPr/>
      <dgm:t>
        <a:bodyPr/>
        <a:lstStyle/>
        <a:p>
          <a:endParaRPr lang="en-US"/>
        </a:p>
      </dgm:t>
    </dgm:pt>
    <dgm:pt modelId="{9403BA88-4A11-43AE-B778-B9E88508FA77}" type="sibTrans" cxnId="{91452B22-C23A-46E6-AB78-CDEAE9003970}">
      <dgm:prSet/>
      <dgm:spPr/>
      <dgm:t>
        <a:bodyPr/>
        <a:lstStyle/>
        <a:p>
          <a:endParaRPr lang="en-US"/>
        </a:p>
      </dgm:t>
    </dgm:pt>
    <dgm:pt modelId="{4EEAF8BB-89A2-4FB9-8D4B-4391C71F0890}">
      <dgm:prSet phldrT="[Text]" custT="1"/>
      <dgm:spPr/>
      <dgm:t>
        <a:bodyPr/>
        <a:lstStyle/>
        <a:p>
          <a:r>
            <a:rPr lang="en-ZA" sz="1100" b="1" dirty="0"/>
            <a:t>Increase</a:t>
          </a:r>
        </a:p>
        <a:p>
          <a:r>
            <a:rPr lang="en-ZA" sz="1100" dirty="0"/>
            <a:t>Bring projects to national scale to support improved health outcomes</a:t>
          </a:r>
          <a:endParaRPr lang="en-US" sz="1100" dirty="0"/>
        </a:p>
      </dgm:t>
    </dgm:pt>
    <dgm:pt modelId="{4EC4FB0F-E4D8-4DF1-AD9C-0B6F67E25117}" type="parTrans" cxnId="{FC9F2086-BFED-4E18-93E7-9A5A1FE7B89E}">
      <dgm:prSet/>
      <dgm:spPr/>
      <dgm:t>
        <a:bodyPr/>
        <a:lstStyle/>
        <a:p>
          <a:endParaRPr lang="en-US"/>
        </a:p>
      </dgm:t>
    </dgm:pt>
    <dgm:pt modelId="{ADDFBE59-14C9-4F73-AD52-05E68CEF6429}" type="sibTrans" cxnId="{FC9F2086-BFED-4E18-93E7-9A5A1FE7B89E}">
      <dgm:prSet/>
      <dgm:spPr/>
      <dgm:t>
        <a:bodyPr/>
        <a:lstStyle/>
        <a:p>
          <a:endParaRPr lang="en-US"/>
        </a:p>
      </dgm:t>
    </dgm:pt>
    <dgm:pt modelId="{052FDF74-96B5-4ED1-988A-1F7C0CBCE9BC}">
      <dgm:prSet phldrT="[Text]" custT="1"/>
      <dgm:spPr/>
      <dgm:t>
        <a:bodyPr/>
        <a:lstStyle/>
        <a:p>
          <a:r>
            <a:rPr lang="en-ZA" sz="1100" b="1" dirty="0"/>
            <a:t>Integrate</a:t>
          </a:r>
        </a:p>
        <a:p>
          <a:r>
            <a:rPr lang="en-ZA" sz="1100" dirty="0"/>
            <a:t>Move projects to direct government management for long term sustainability.</a:t>
          </a:r>
          <a:endParaRPr lang="en-US" sz="1100" dirty="0"/>
        </a:p>
      </dgm:t>
    </dgm:pt>
    <dgm:pt modelId="{28D7780F-4086-4E54-B1C2-E36B979D2C53}" type="parTrans" cxnId="{22A23D4A-0B6F-41CF-B064-D6956683D851}">
      <dgm:prSet/>
      <dgm:spPr/>
      <dgm:t>
        <a:bodyPr/>
        <a:lstStyle/>
        <a:p>
          <a:endParaRPr lang="en-US"/>
        </a:p>
      </dgm:t>
    </dgm:pt>
    <dgm:pt modelId="{119D8B77-8CEE-45D5-97A3-B9062F1B8F23}" type="sibTrans" cxnId="{22A23D4A-0B6F-41CF-B064-D6956683D851}">
      <dgm:prSet/>
      <dgm:spPr/>
      <dgm:t>
        <a:bodyPr/>
        <a:lstStyle/>
        <a:p>
          <a:endParaRPr lang="en-US"/>
        </a:p>
      </dgm:t>
    </dgm:pt>
    <dgm:pt modelId="{62AACF18-8E3F-4D0A-9A8D-385975E0B938}">
      <dgm:prSet phldrT="[Text]" custT="1"/>
      <dgm:spPr/>
      <dgm:t>
        <a:bodyPr/>
        <a:lstStyle/>
        <a:p>
          <a:r>
            <a:rPr lang="en-ZA" sz="1100" dirty="0" smtClean="0"/>
            <a:t>Improve                  continuous monitoring, evaluation, testing of new products and systems</a:t>
          </a:r>
          <a:endParaRPr lang="en-US" sz="1100" dirty="0"/>
        </a:p>
      </dgm:t>
    </dgm:pt>
    <dgm:pt modelId="{016315AD-AA0B-4B26-BFE3-86CD47FCBA5E}" type="parTrans" cxnId="{B2062E3D-FFA1-4015-94C1-1084D56B9C3F}">
      <dgm:prSet/>
      <dgm:spPr/>
      <dgm:t>
        <a:bodyPr/>
        <a:lstStyle/>
        <a:p>
          <a:endParaRPr lang="en-US"/>
        </a:p>
      </dgm:t>
    </dgm:pt>
    <dgm:pt modelId="{0BE9ED5E-B185-4186-891B-18502181B403}" type="sibTrans" cxnId="{B2062E3D-FFA1-4015-94C1-1084D56B9C3F}">
      <dgm:prSet/>
      <dgm:spPr/>
      <dgm:t>
        <a:bodyPr/>
        <a:lstStyle/>
        <a:p>
          <a:endParaRPr lang="en-US"/>
        </a:p>
      </dgm:t>
    </dgm:pt>
    <dgm:pt modelId="{7EA73E67-5576-483B-AF1A-699AC8751398}" type="pres">
      <dgm:prSet presAssocID="{5AAC88B9-441A-4549-97DE-57338247497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B616CD-EB6B-4C04-82B9-4FE34B7A48AD}" type="pres">
      <dgm:prSet presAssocID="{5AAC88B9-441A-4549-97DE-573382474978}" presName="arrow" presStyleLbl="bgShp" presStyleIdx="0" presStyleCnt="1" custLinFactNeighborY="803"/>
      <dgm:spPr/>
    </dgm:pt>
    <dgm:pt modelId="{180E101E-1BF4-4A08-BAF3-805FA2E007A3}" type="pres">
      <dgm:prSet presAssocID="{5AAC88B9-441A-4549-97DE-573382474978}" presName="arrowDiagram5" presStyleCnt="0"/>
      <dgm:spPr/>
    </dgm:pt>
    <dgm:pt modelId="{8DE947D4-33F5-4083-829A-8BD3C034BB71}" type="pres">
      <dgm:prSet presAssocID="{B952417E-40ED-481F-AFA2-818992A091F4}" presName="bullet5a" presStyleLbl="node1" presStyleIdx="0" presStyleCnt="5"/>
      <dgm:spPr/>
    </dgm:pt>
    <dgm:pt modelId="{6BB2EADA-74EC-45FF-8FB0-3AC5DA796FA5}" type="pres">
      <dgm:prSet presAssocID="{B952417E-40ED-481F-AFA2-818992A091F4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8ADE0-FB12-434A-9A73-355C2E305A44}" type="pres">
      <dgm:prSet presAssocID="{F0FF4FE3-0EBF-43F8-AAA0-F85E2B6BC280}" presName="bullet5b" presStyleLbl="node1" presStyleIdx="1" presStyleCnt="5"/>
      <dgm:spPr/>
    </dgm:pt>
    <dgm:pt modelId="{AA3333CE-D6BA-444E-B4A7-E82BD758D510}" type="pres">
      <dgm:prSet presAssocID="{F0FF4FE3-0EBF-43F8-AAA0-F85E2B6BC280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03CB8-F52A-41B9-886B-35AC89D8C64A}" type="pres">
      <dgm:prSet presAssocID="{4EEAF8BB-89A2-4FB9-8D4B-4391C71F0890}" presName="bullet5c" presStyleLbl="node1" presStyleIdx="2" presStyleCnt="5"/>
      <dgm:spPr/>
    </dgm:pt>
    <dgm:pt modelId="{AB8CE100-3903-49DA-9ABA-CDDF5DAD36D8}" type="pres">
      <dgm:prSet presAssocID="{4EEAF8BB-89A2-4FB9-8D4B-4391C71F0890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35DDD-9AB3-4BC8-B441-878464BF633E}" type="pres">
      <dgm:prSet presAssocID="{052FDF74-96B5-4ED1-988A-1F7C0CBCE9BC}" presName="bullet5d" presStyleLbl="node1" presStyleIdx="3" presStyleCnt="5"/>
      <dgm:spPr/>
    </dgm:pt>
    <dgm:pt modelId="{A379F8AB-3865-4C0F-A27E-03586C94A980}" type="pres">
      <dgm:prSet presAssocID="{052FDF74-96B5-4ED1-988A-1F7C0CBCE9BC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CA679-1E61-474B-8184-A91A3AF8A469}" type="pres">
      <dgm:prSet presAssocID="{62AACF18-8E3F-4D0A-9A8D-385975E0B938}" presName="bullet5e" presStyleLbl="node1" presStyleIdx="4" presStyleCnt="5"/>
      <dgm:spPr/>
    </dgm:pt>
    <dgm:pt modelId="{A82FFF72-4C20-4F3E-92E2-FCC993B7CC5D}" type="pres">
      <dgm:prSet presAssocID="{62AACF18-8E3F-4D0A-9A8D-385975E0B938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062E3D-FFA1-4015-94C1-1084D56B9C3F}" srcId="{5AAC88B9-441A-4549-97DE-573382474978}" destId="{62AACF18-8E3F-4D0A-9A8D-385975E0B938}" srcOrd="4" destOrd="0" parTransId="{016315AD-AA0B-4B26-BFE3-86CD47FCBA5E}" sibTransId="{0BE9ED5E-B185-4186-891B-18502181B403}"/>
    <dgm:cxn modelId="{E9C785BC-A3CF-4E3F-A08F-B08552F5B731}" type="presOf" srcId="{62AACF18-8E3F-4D0A-9A8D-385975E0B938}" destId="{A82FFF72-4C20-4F3E-92E2-FCC993B7CC5D}" srcOrd="0" destOrd="0" presId="urn:microsoft.com/office/officeart/2005/8/layout/arrow2"/>
    <dgm:cxn modelId="{91452B22-C23A-46E6-AB78-CDEAE9003970}" srcId="{5AAC88B9-441A-4549-97DE-573382474978}" destId="{F0FF4FE3-0EBF-43F8-AAA0-F85E2B6BC280}" srcOrd="1" destOrd="0" parTransId="{E0BFBB71-25F0-4F18-BAD6-9B1B3AF1F630}" sibTransId="{9403BA88-4A11-43AE-B778-B9E88508FA77}"/>
    <dgm:cxn modelId="{99014BA4-92DB-4092-807D-4B769D665BB7}" srcId="{5AAC88B9-441A-4549-97DE-573382474978}" destId="{B952417E-40ED-481F-AFA2-818992A091F4}" srcOrd="0" destOrd="0" parTransId="{5801DE91-2C23-4225-BF46-6BF89212A43E}" sibTransId="{1B307B0A-7436-40C8-8CCA-0B9869E72FC0}"/>
    <dgm:cxn modelId="{2F028B18-A24E-4A72-9799-CF3985D34B3C}" type="presOf" srcId="{F0FF4FE3-0EBF-43F8-AAA0-F85E2B6BC280}" destId="{AA3333CE-D6BA-444E-B4A7-E82BD758D510}" srcOrd="0" destOrd="0" presId="urn:microsoft.com/office/officeart/2005/8/layout/arrow2"/>
    <dgm:cxn modelId="{31BA6DFB-9C47-435E-BEC7-79E49DC057CB}" type="presOf" srcId="{052FDF74-96B5-4ED1-988A-1F7C0CBCE9BC}" destId="{A379F8AB-3865-4C0F-A27E-03586C94A980}" srcOrd="0" destOrd="0" presId="urn:microsoft.com/office/officeart/2005/8/layout/arrow2"/>
    <dgm:cxn modelId="{C9CF86F8-5A9D-46C5-933D-59D47E6C919A}" type="presOf" srcId="{4EEAF8BB-89A2-4FB9-8D4B-4391C71F0890}" destId="{AB8CE100-3903-49DA-9ABA-CDDF5DAD36D8}" srcOrd="0" destOrd="0" presId="urn:microsoft.com/office/officeart/2005/8/layout/arrow2"/>
    <dgm:cxn modelId="{C84A86B9-2C75-4176-8B02-F13E7A43EA74}" type="presOf" srcId="{5AAC88B9-441A-4549-97DE-573382474978}" destId="{7EA73E67-5576-483B-AF1A-699AC8751398}" srcOrd="0" destOrd="0" presId="urn:microsoft.com/office/officeart/2005/8/layout/arrow2"/>
    <dgm:cxn modelId="{FC9F2086-BFED-4E18-93E7-9A5A1FE7B89E}" srcId="{5AAC88B9-441A-4549-97DE-573382474978}" destId="{4EEAF8BB-89A2-4FB9-8D4B-4391C71F0890}" srcOrd="2" destOrd="0" parTransId="{4EC4FB0F-E4D8-4DF1-AD9C-0B6F67E25117}" sibTransId="{ADDFBE59-14C9-4F73-AD52-05E68CEF6429}"/>
    <dgm:cxn modelId="{3F3F1278-5AE6-48D3-AF59-A640239D9B74}" type="presOf" srcId="{B952417E-40ED-481F-AFA2-818992A091F4}" destId="{6BB2EADA-74EC-45FF-8FB0-3AC5DA796FA5}" srcOrd="0" destOrd="0" presId="urn:microsoft.com/office/officeart/2005/8/layout/arrow2"/>
    <dgm:cxn modelId="{22A23D4A-0B6F-41CF-B064-D6956683D851}" srcId="{5AAC88B9-441A-4549-97DE-573382474978}" destId="{052FDF74-96B5-4ED1-988A-1F7C0CBCE9BC}" srcOrd="3" destOrd="0" parTransId="{28D7780F-4086-4E54-B1C2-E36B979D2C53}" sibTransId="{119D8B77-8CEE-45D5-97A3-B9062F1B8F23}"/>
    <dgm:cxn modelId="{B8CD0314-6AE8-410C-913D-BE62FE3FCB6C}" type="presParOf" srcId="{7EA73E67-5576-483B-AF1A-699AC8751398}" destId="{09B616CD-EB6B-4C04-82B9-4FE34B7A48AD}" srcOrd="0" destOrd="0" presId="urn:microsoft.com/office/officeart/2005/8/layout/arrow2"/>
    <dgm:cxn modelId="{A5253F42-4D17-4900-97FA-71E467F01249}" type="presParOf" srcId="{7EA73E67-5576-483B-AF1A-699AC8751398}" destId="{180E101E-1BF4-4A08-BAF3-805FA2E007A3}" srcOrd="1" destOrd="0" presId="urn:microsoft.com/office/officeart/2005/8/layout/arrow2"/>
    <dgm:cxn modelId="{98CA0D1F-50C7-4ACA-ACA9-6A0CC47D3600}" type="presParOf" srcId="{180E101E-1BF4-4A08-BAF3-805FA2E007A3}" destId="{8DE947D4-33F5-4083-829A-8BD3C034BB71}" srcOrd="0" destOrd="0" presId="urn:microsoft.com/office/officeart/2005/8/layout/arrow2"/>
    <dgm:cxn modelId="{E1BE263B-07B6-4D23-8111-64207B4C7D96}" type="presParOf" srcId="{180E101E-1BF4-4A08-BAF3-805FA2E007A3}" destId="{6BB2EADA-74EC-45FF-8FB0-3AC5DA796FA5}" srcOrd="1" destOrd="0" presId="urn:microsoft.com/office/officeart/2005/8/layout/arrow2"/>
    <dgm:cxn modelId="{4F58B7DC-1FB5-4543-8FDB-210909226B4C}" type="presParOf" srcId="{180E101E-1BF4-4A08-BAF3-805FA2E007A3}" destId="{6768ADE0-FB12-434A-9A73-355C2E305A44}" srcOrd="2" destOrd="0" presId="urn:microsoft.com/office/officeart/2005/8/layout/arrow2"/>
    <dgm:cxn modelId="{9DA2DD94-4BAA-416E-BADB-05BEE093822D}" type="presParOf" srcId="{180E101E-1BF4-4A08-BAF3-805FA2E007A3}" destId="{AA3333CE-D6BA-444E-B4A7-E82BD758D510}" srcOrd="3" destOrd="0" presId="urn:microsoft.com/office/officeart/2005/8/layout/arrow2"/>
    <dgm:cxn modelId="{72F90A7B-E589-46D9-8E4A-CFBF105F37FE}" type="presParOf" srcId="{180E101E-1BF4-4A08-BAF3-805FA2E007A3}" destId="{FBB03CB8-F52A-41B9-886B-35AC89D8C64A}" srcOrd="4" destOrd="0" presId="urn:microsoft.com/office/officeart/2005/8/layout/arrow2"/>
    <dgm:cxn modelId="{530DE381-0A4F-4950-9EC5-1E4FFB1126C7}" type="presParOf" srcId="{180E101E-1BF4-4A08-BAF3-805FA2E007A3}" destId="{AB8CE100-3903-49DA-9ABA-CDDF5DAD36D8}" srcOrd="5" destOrd="0" presId="urn:microsoft.com/office/officeart/2005/8/layout/arrow2"/>
    <dgm:cxn modelId="{B9AA43C0-9739-4523-847B-6D29546F86F6}" type="presParOf" srcId="{180E101E-1BF4-4A08-BAF3-805FA2E007A3}" destId="{58735DDD-9AB3-4BC8-B441-878464BF633E}" srcOrd="6" destOrd="0" presId="urn:microsoft.com/office/officeart/2005/8/layout/arrow2"/>
    <dgm:cxn modelId="{5C409994-F792-4D2B-82AF-ED52E11DF9C7}" type="presParOf" srcId="{180E101E-1BF4-4A08-BAF3-805FA2E007A3}" destId="{A379F8AB-3865-4C0F-A27E-03586C94A980}" srcOrd="7" destOrd="0" presId="urn:microsoft.com/office/officeart/2005/8/layout/arrow2"/>
    <dgm:cxn modelId="{D44FFB56-7F72-46C2-9C43-05AC0B69BECB}" type="presParOf" srcId="{180E101E-1BF4-4A08-BAF3-805FA2E007A3}" destId="{62DCA679-1E61-474B-8184-A91A3AF8A469}" srcOrd="8" destOrd="0" presId="urn:microsoft.com/office/officeart/2005/8/layout/arrow2"/>
    <dgm:cxn modelId="{DF5ACD1E-07DA-4EFC-9079-4BAE1E774CDE}" type="presParOf" srcId="{180E101E-1BF4-4A08-BAF3-805FA2E007A3}" destId="{A82FFF72-4C20-4F3E-92E2-FCC993B7CC5D}" srcOrd="9" destOrd="0" presId="urn:microsoft.com/office/officeart/2005/8/layout/arrow2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616CD-EB6B-4C04-82B9-4FE34B7A48AD}">
      <dsp:nvSpPr>
        <dsp:cNvPr id="0" name=""/>
        <dsp:cNvSpPr/>
      </dsp:nvSpPr>
      <dsp:spPr>
        <a:xfrm>
          <a:off x="240026" y="0"/>
          <a:ext cx="8556443" cy="534777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947D4-33F5-4083-829A-8BD3C034BB71}">
      <dsp:nvSpPr>
        <dsp:cNvPr id="0" name=""/>
        <dsp:cNvSpPr/>
      </dsp:nvSpPr>
      <dsp:spPr>
        <a:xfrm>
          <a:off x="1082836" y="3976606"/>
          <a:ext cx="196798" cy="1967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2EADA-74EC-45FF-8FB0-3AC5DA796FA5}">
      <dsp:nvSpPr>
        <dsp:cNvPr id="0" name=""/>
        <dsp:cNvSpPr/>
      </dsp:nvSpPr>
      <dsp:spPr>
        <a:xfrm>
          <a:off x="1181235" y="4075006"/>
          <a:ext cx="1120894" cy="1272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79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/>
            <a:t>Innovate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kern="1200" dirty="0"/>
            <a:t>Develop unique solutions to developing country health challenges through multi-</a:t>
          </a:r>
          <a:r>
            <a:rPr lang="en-ZA" sz="1050" kern="1200" dirty="0" err="1"/>
            <a:t>sectoral</a:t>
          </a:r>
          <a:r>
            <a:rPr lang="en-ZA" sz="1050" kern="1200" dirty="0"/>
            <a:t> interaction</a:t>
          </a:r>
          <a:endParaRPr lang="en-US" sz="1050" kern="1200" dirty="0"/>
        </a:p>
      </dsp:txBody>
      <dsp:txXfrm>
        <a:off x="1181235" y="4075006"/>
        <a:ext cx="1120894" cy="1272770"/>
      </dsp:txXfrm>
    </dsp:sp>
    <dsp:sp modelId="{6768ADE0-FB12-434A-9A73-355C2E305A44}">
      <dsp:nvSpPr>
        <dsp:cNvPr id="0" name=""/>
        <dsp:cNvSpPr/>
      </dsp:nvSpPr>
      <dsp:spPr>
        <a:xfrm>
          <a:off x="2148113" y="2953042"/>
          <a:ext cx="308031" cy="308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333CE-D6BA-444E-B4A7-E82BD758D510}">
      <dsp:nvSpPr>
        <dsp:cNvPr id="0" name=""/>
        <dsp:cNvSpPr/>
      </dsp:nvSpPr>
      <dsp:spPr>
        <a:xfrm>
          <a:off x="2302129" y="3107058"/>
          <a:ext cx="1420369" cy="22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/>
            <a:t>Incubate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trial projects on a small scale with intense data management and learning</a:t>
          </a:r>
          <a:endParaRPr lang="en-US" sz="1100" kern="1200" dirty="0"/>
        </a:p>
      </dsp:txBody>
      <dsp:txXfrm>
        <a:off x="2302129" y="3107058"/>
        <a:ext cx="1420369" cy="2240718"/>
      </dsp:txXfrm>
    </dsp:sp>
    <dsp:sp modelId="{FBB03CB8-F52A-41B9-886B-35AC89D8C64A}">
      <dsp:nvSpPr>
        <dsp:cNvPr id="0" name=""/>
        <dsp:cNvSpPr/>
      </dsp:nvSpPr>
      <dsp:spPr>
        <a:xfrm>
          <a:off x="3517144" y="2136971"/>
          <a:ext cx="410709" cy="410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CE100-3903-49DA-9ABA-CDDF5DAD36D8}">
      <dsp:nvSpPr>
        <dsp:cNvPr id="0" name=""/>
        <dsp:cNvSpPr/>
      </dsp:nvSpPr>
      <dsp:spPr>
        <a:xfrm>
          <a:off x="3722498" y="2342326"/>
          <a:ext cx="1651393" cy="3005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626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/>
            <a:t>Increase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Bring projects to national scale to support improved health outcomes</a:t>
          </a:r>
          <a:endParaRPr lang="en-US" sz="1100" kern="1200" dirty="0"/>
        </a:p>
      </dsp:txBody>
      <dsp:txXfrm>
        <a:off x="3722498" y="2342326"/>
        <a:ext cx="1651393" cy="3005450"/>
      </dsp:txXfrm>
    </dsp:sp>
    <dsp:sp modelId="{58735DDD-9AB3-4BC8-B441-878464BF633E}">
      <dsp:nvSpPr>
        <dsp:cNvPr id="0" name=""/>
        <dsp:cNvSpPr/>
      </dsp:nvSpPr>
      <dsp:spPr>
        <a:xfrm>
          <a:off x="5108642" y="1499516"/>
          <a:ext cx="530499" cy="530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9F8AB-3865-4C0F-A27E-03586C94A980}">
      <dsp:nvSpPr>
        <dsp:cNvPr id="0" name=""/>
        <dsp:cNvSpPr/>
      </dsp:nvSpPr>
      <dsp:spPr>
        <a:xfrm>
          <a:off x="5373892" y="1764766"/>
          <a:ext cx="1711288" cy="3583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101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/>
            <a:t>Integrate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Move projects to direct government management for long term sustainability.</a:t>
          </a:r>
          <a:endParaRPr lang="en-US" sz="1100" kern="1200" dirty="0"/>
        </a:p>
      </dsp:txBody>
      <dsp:txXfrm>
        <a:off x="5373892" y="1764766"/>
        <a:ext cx="1711288" cy="3583010"/>
      </dsp:txXfrm>
    </dsp:sp>
    <dsp:sp modelId="{62DCA679-1E61-474B-8184-A91A3AF8A469}">
      <dsp:nvSpPr>
        <dsp:cNvPr id="0" name=""/>
        <dsp:cNvSpPr/>
      </dsp:nvSpPr>
      <dsp:spPr>
        <a:xfrm>
          <a:off x="6747201" y="1073833"/>
          <a:ext cx="675959" cy="675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FFF72-4C20-4F3E-92E2-FCC993B7CC5D}">
      <dsp:nvSpPr>
        <dsp:cNvPr id="0" name=""/>
        <dsp:cNvSpPr/>
      </dsp:nvSpPr>
      <dsp:spPr>
        <a:xfrm>
          <a:off x="7085180" y="1411813"/>
          <a:ext cx="1711288" cy="393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177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 smtClean="0"/>
            <a:t>Improve                  continuous monitoring, evaluation, testing of new products and systems</a:t>
          </a:r>
          <a:endParaRPr lang="en-US" sz="1100" kern="1200" dirty="0"/>
        </a:p>
      </dsp:txBody>
      <dsp:txXfrm>
        <a:off x="7085180" y="1411813"/>
        <a:ext cx="1711288" cy="3935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BCBA2-FB7D-4841-9707-63AF1692648D}" type="datetimeFigureOut">
              <a:rPr lang="en-US" smtClean="0"/>
              <a:t>2015/04/13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F637D-E9F5-4FBD-BF0F-E115C8AB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3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69592-D978-BF4B-9C45-515FC14A99C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5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69592-D978-BF4B-9C45-515FC14A99C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5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69592-D978-BF4B-9C45-515FC14A99C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5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69592-D978-BF4B-9C45-515FC14A99C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5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69592-D978-BF4B-9C45-515FC14A99C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5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69592-D978-BF4B-9C45-515FC14A99C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5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5456D-0D34-4444-86F0-D6F33026512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6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 l="-4000" t="6000" r="-3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3568" y="3140968"/>
            <a:ext cx="8208912" cy="30137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DEEAF5-1FB8-B64F-BB54-0AD37972F380}" type="datetimeFigureOut">
              <a:rPr lang="en-US" smtClean="0"/>
              <a:pPr/>
              <a:t>2015/04/12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31095-1A86-1C4E-8735-EE4521298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32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 cstate="print">
            <a:lum/>
          </a:blip>
          <a:srcRect/>
          <a:stretch>
            <a:fillRect l="-4000" t="6000" r="-3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55576" y="3068960"/>
            <a:ext cx="8208912" cy="32298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3568" y="170080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 l="2000" t="2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24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ew FSG Layout - no gre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66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8310118" y="-630"/>
            <a:ext cx="8338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100" b="1" dirty="0">
                <a:solidFill>
                  <a:srgbClr val="FFFFFF"/>
                </a:solidFill>
                <a:latin typeface="+mj-lt"/>
              </a:rPr>
              <a:t>FSG.ORG</a:t>
            </a:r>
            <a:endParaRPr lang="en-US" sz="1100" b="1" dirty="0">
              <a:latin typeface="+mj-lt"/>
            </a:endParaRP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94494" y="526689"/>
            <a:ext cx="8355012" cy="65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1371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" y="5911342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 smtClean="0"/>
              <a:t>Click to edit takeaway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4189413" cy="223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header</a:t>
            </a: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>
            <a:off x="4401287" y="6611779"/>
            <a:ext cx="339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5720" rIns="90488" bIns="45720" anchor="ctr">
            <a:spAutoFit/>
          </a:bodyPr>
          <a:lstStyle/>
          <a:p>
            <a:pPr algn="ctr" eaLnBrk="0" hangingPunct="0"/>
            <a:fld id="{090EB062-F74A-48E3-949C-AE146B96ACCE}" type="slidenum">
              <a:rPr lang="en-US" sz="1000">
                <a:solidFill>
                  <a:schemeClr val="tx1"/>
                </a:solidFill>
                <a:latin typeface="+mj-lt"/>
              </a:rPr>
              <a:pPr algn="ctr" eaLnBrk="0" hangingPunct="0"/>
              <a:t>‹#›</a:t>
            </a:fld>
            <a:endParaRPr lang="en-US" sz="1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8533254" y="6675899"/>
            <a:ext cx="610746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r>
              <a:rPr lang="en-US" sz="600" dirty="0">
                <a:solidFill>
                  <a:schemeClr val="tx1"/>
                </a:solidFill>
                <a:latin typeface="+mj-lt"/>
              </a:rPr>
              <a:t>© </a:t>
            </a:r>
            <a:r>
              <a:rPr lang="en-US" sz="600" dirty="0" smtClean="0">
                <a:solidFill>
                  <a:schemeClr val="tx1"/>
                </a:solidFill>
                <a:latin typeface="+mj-lt"/>
              </a:rPr>
              <a:t>2014 </a:t>
            </a:r>
            <a:r>
              <a:rPr lang="en-US" sz="600" dirty="0">
                <a:solidFill>
                  <a:schemeClr val="tx1"/>
                </a:solidFill>
                <a:latin typeface="+mj-lt"/>
              </a:rPr>
              <a:t>FSG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943600" y="-630"/>
            <a:ext cx="1219200" cy="2769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889405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514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1157714" y="1702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nside pages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 cstate="print">
            <a:lum/>
          </a:blip>
          <a:srcRect/>
          <a:stretch>
            <a:fillRect l="-4000" t="6000" r="-3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55576" y="3068960"/>
            <a:ext cx="8208912" cy="32298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3568" y="170080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 cstate="print">
            <a:lum/>
          </a:blip>
          <a:srcRect/>
          <a:stretch>
            <a:fillRect l="-4000" t="6000" r="-3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43608" y="2204864"/>
            <a:ext cx="7344816" cy="35898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1" cstate="print">
            <a:lum/>
          </a:blip>
          <a:srcRect/>
          <a:stretch>
            <a:fillRect l="-8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1292-38D0-4408-814E-DEE32813B1CD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A5A8-2A0F-478D-AFD7-90C9503203EF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0" r:id="rId3"/>
    <p:sldLayoutId id="2147483663" r:id="rId4"/>
    <p:sldLayoutId id="214748366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  <p:sldLayoutId id="2147483681" r:id="rId30"/>
    <p:sldLayoutId id="2147483682" r:id="rId31"/>
    <p:sldLayoutId id="2147483683" r:id="rId32"/>
    <p:sldLayoutId id="2147483684" r:id="rId33"/>
    <p:sldLayoutId id="2147483685" r:id="rId34"/>
    <p:sldLayoutId id="2147483686" r:id="rId35"/>
    <p:sldLayoutId id="2147483687" r:id="rId36"/>
    <p:sldLayoutId id="2147483688" r:id="rId37"/>
    <p:sldLayoutId id="2147483689" r:id="rId38"/>
    <p:sldLayoutId id="2147483690" r:id="rId3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476500" y="2895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1706" y="1799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FROM LEGACY ACHAP TO NEW ACHAP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5685" y="94275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TACKLING THE TASKS AHEAD FOR A HEALTHTY AFRICA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9182" y="5696333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JEROME O. MAFENI – CEO ACHAP</a:t>
            </a:r>
            <a:endParaRPr 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0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4144" y="2348880"/>
            <a:ext cx="8153400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8395" y="1772362"/>
            <a:ext cx="8169896" cy="648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Sub-Saharan Africa receives largest share of global health funding: 47.4%</a:t>
            </a:r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36360"/>
              </p:ext>
            </p:extLst>
          </p:nvPr>
        </p:nvGraphicFramePr>
        <p:xfrm>
          <a:off x="552096" y="2564904"/>
          <a:ext cx="8412391" cy="331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7587"/>
                <a:gridCol w="3664804"/>
              </a:tblGrid>
              <a:tr h="651104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 of health funding </a:t>
                      </a:r>
                      <a:endParaRPr lang="en-US" dirty="0"/>
                    </a:p>
                  </a:txBody>
                  <a:tcPr/>
                </a:tc>
              </a:tr>
              <a:tr h="532253">
                <a:tc>
                  <a:txBody>
                    <a:bodyPr/>
                    <a:lstStyle/>
                    <a:p>
                      <a:r>
                        <a:rPr lang="en-US" dirty="0" smtClean="0"/>
                        <a:t>HIV / 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40.2%</a:t>
                      </a:r>
                      <a:endParaRPr lang="en-US" dirty="0"/>
                    </a:p>
                  </a:txBody>
                  <a:tcPr/>
                </a:tc>
              </a:tr>
              <a:tr h="532253">
                <a:tc>
                  <a:txBody>
                    <a:bodyPr/>
                    <a:lstStyle/>
                    <a:p>
                      <a:r>
                        <a:rPr lang="en-US" dirty="0" smtClean="0"/>
                        <a:t>Basic Health and Medical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14.8%</a:t>
                      </a:r>
                      <a:endParaRPr lang="en-US" dirty="0"/>
                    </a:p>
                  </a:txBody>
                  <a:tcPr/>
                </a:tc>
              </a:tr>
              <a:tr h="532253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Capacity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13.2%</a:t>
                      </a:r>
                      <a:endParaRPr lang="en-US" dirty="0"/>
                    </a:p>
                  </a:txBody>
                  <a:tcPr/>
                </a:tc>
              </a:tr>
              <a:tr h="532253">
                <a:tc>
                  <a:txBody>
                    <a:bodyPr/>
                    <a:lstStyle/>
                    <a:p>
                      <a:r>
                        <a:rPr lang="en-US" dirty="0" smtClean="0"/>
                        <a:t>Family Planning &amp; Reproductive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13.2%</a:t>
                      </a:r>
                      <a:endParaRPr lang="en-US" dirty="0"/>
                    </a:p>
                  </a:txBody>
                  <a:tcPr/>
                </a:tc>
              </a:tr>
              <a:tr h="532253">
                <a:tc>
                  <a:txBody>
                    <a:bodyPr/>
                    <a:lstStyle/>
                    <a:p>
                      <a:r>
                        <a:rPr lang="en-US" dirty="0" smtClean="0"/>
                        <a:t>Malaria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73021" y="895164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Sub Saharan Africa: funding</a:t>
            </a:r>
          </a:p>
          <a:p>
            <a:pPr lvl="1"/>
            <a:endParaRPr lang="en-GB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3608" y="6046204"/>
            <a:ext cx="3960440" cy="3600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 smtClean="0"/>
              <a:t>Source: Kaiser Foundation 2010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3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75111521"/>
              </p:ext>
            </p:extLst>
          </p:nvPr>
        </p:nvGraphicFramePr>
        <p:xfrm>
          <a:off x="0" y="1122244"/>
          <a:ext cx="2088232" cy="502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04922" y="836712"/>
            <a:ext cx="805551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Official Development Aid (ODA) Disbursements US$ millions (OECD / World Bank)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39008954"/>
              </p:ext>
            </p:extLst>
          </p:nvPr>
        </p:nvGraphicFramePr>
        <p:xfrm>
          <a:off x="2068654" y="1150841"/>
          <a:ext cx="1672907" cy="502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291683675"/>
              </p:ext>
            </p:extLst>
          </p:nvPr>
        </p:nvGraphicFramePr>
        <p:xfrm>
          <a:off x="3677618" y="1150841"/>
          <a:ext cx="1800200" cy="502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226986879"/>
              </p:ext>
            </p:extLst>
          </p:nvPr>
        </p:nvGraphicFramePr>
        <p:xfrm>
          <a:off x="5401988" y="1143020"/>
          <a:ext cx="1800200" cy="502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773626117"/>
              </p:ext>
            </p:extLst>
          </p:nvPr>
        </p:nvGraphicFramePr>
        <p:xfrm>
          <a:off x="7092280" y="1150841"/>
          <a:ext cx="1800200" cy="502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614555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2007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52008" y="616530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2008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52657" y="616530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2009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616530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2010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524328" y="61653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2011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548553" y="6597352"/>
            <a:ext cx="351039" cy="112952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88232" y="6597352"/>
            <a:ext cx="395536" cy="981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67649" y="6494280"/>
            <a:ext cx="999111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/>
              <a:t>Total ODA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456472" y="6494280"/>
            <a:ext cx="999111" cy="4320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/>
              <a:t>Health ODA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48553" y="6453336"/>
            <a:ext cx="805589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605642" y="3573016"/>
            <a:ext cx="8063345" cy="830933"/>
          </a:xfrm>
          <a:custGeom>
            <a:avLst/>
            <a:gdLst>
              <a:gd name="connsiteX0" fmla="*/ 0 w 8063345"/>
              <a:gd name="connsiteY0" fmla="*/ 830933 h 830933"/>
              <a:gd name="connsiteX1" fmla="*/ 4156363 w 8063345"/>
              <a:gd name="connsiteY1" fmla="*/ 23411 h 830933"/>
              <a:gd name="connsiteX2" fmla="*/ 8063345 w 8063345"/>
              <a:gd name="connsiteY2" fmla="*/ 296544 h 83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3345" h="830933">
                <a:moveTo>
                  <a:pt x="0" y="830933"/>
                </a:moveTo>
                <a:cubicBezTo>
                  <a:pt x="1406236" y="471704"/>
                  <a:pt x="2812472" y="112476"/>
                  <a:pt x="4156363" y="23411"/>
                </a:cubicBezTo>
                <a:cubicBezTo>
                  <a:pt x="5500254" y="-65654"/>
                  <a:pt x="6781799" y="115445"/>
                  <a:pt x="8063345" y="296544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1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43808" y="1916832"/>
            <a:ext cx="3348371" cy="324036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Where?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373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4144" y="2348880"/>
            <a:ext cx="8153400" cy="33123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568" y="1988840"/>
            <a:ext cx="74723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ACHAP will continue supporting the health sector in Botswana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Concurrently ACHAP will move into new markets: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Primary focus (2015-2016):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Lesotho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Swaziland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Zambia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Secondary focus (2017 onwards)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Malawi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Zimbabwe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South Africa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Mozambique</a:t>
            </a:r>
            <a:endParaRPr lang="en-US" sz="1600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064" y="1124744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Market development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43808" y="1916832"/>
            <a:ext cx="3348371" cy="3240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What?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025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4144" y="1988840"/>
            <a:ext cx="8153400" cy="43204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568" y="1988840"/>
            <a:ext cx="747233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ACHAP will continue to work in HIV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Treatment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Prevention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TB/HIV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co-infection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Concurrently ACHAP will move into new health sectors: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Maternal &amp; Child Health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Sexual &amp; Reproductive Health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 Communicable diseases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wellness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Obesity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Cardio-vascular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Diabetes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064" y="1124744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New health interventions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43808" y="1916832"/>
            <a:ext cx="3348371" cy="3240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How?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12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4144" y="2348880"/>
            <a:ext cx="8153400" cy="33123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67544" y="838656"/>
            <a:ext cx="74723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ACHAP will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utilize our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proven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5i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 to deliver high impact health outcomes in Botswana and new markets.</a:t>
            </a:r>
          </a:p>
          <a:p>
            <a:pPr lvl="0" algn="just"/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8206" y="37364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5i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health outcomes model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16730321"/>
              </p:ext>
            </p:extLst>
          </p:nvPr>
        </p:nvGraphicFramePr>
        <p:xfrm>
          <a:off x="107504" y="1393590"/>
          <a:ext cx="9036496" cy="5347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4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4144" y="2348880"/>
            <a:ext cx="8153400" cy="33123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568" y="1988840"/>
            <a:ext cx="74723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ACHAP will grow primarily through a franchise model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Partnering with existing organizations to deliver ACHAP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Reduces risk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Facilitates market and sector entry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Maximizes impact with established implementers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ACHAP will continue to partner with governments, the private sector and civil society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organizations</a:t>
            </a:r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064" y="1124744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Franchising and partnerships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43808" y="1916832"/>
            <a:ext cx="3348371" cy="32403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Who?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17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87118" cy="658813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ACHAP was created in a time of crisis, without a clear roadmap ahead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81000" y="4613564"/>
            <a:ext cx="8305800" cy="117763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ACHAP responded </a:t>
            </a:r>
            <a:r>
              <a:rPr lang="en-US" sz="2000" b="1" dirty="0">
                <a:solidFill>
                  <a:srgbClr val="002060"/>
                </a:solidFill>
              </a:rPr>
              <a:t>quickly to the HIV/AIDS crisis in Botswana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Merck </a:t>
            </a:r>
            <a:r>
              <a:rPr lang="en-US" sz="2000" dirty="0">
                <a:solidFill>
                  <a:schemeClr val="tx1"/>
                </a:solidFill>
              </a:rPr>
              <a:t>and its partners leveraged strong ties with the Government of </a:t>
            </a:r>
            <a:r>
              <a:rPr lang="en-US" sz="2000" dirty="0" smtClean="0">
                <a:solidFill>
                  <a:schemeClr val="tx1"/>
                </a:solidFill>
              </a:rPr>
              <a:t>Botswana and the political will of leaders like President Mogae to </a:t>
            </a:r>
            <a:r>
              <a:rPr lang="en-US" sz="2000" dirty="0">
                <a:solidFill>
                  <a:schemeClr val="tx1"/>
                </a:solidFill>
              </a:rPr>
              <a:t>establish ACHAP in swift fashion between 1999 and 2000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1219200"/>
            <a:ext cx="4038600" cy="2209800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2060"/>
                </a:solidFill>
              </a:rPr>
              <a:t>Crisis Situation</a:t>
            </a:r>
          </a:p>
          <a:p>
            <a:r>
              <a:rPr lang="en-US" dirty="0">
                <a:solidFill>
                  <a:srgbClr val="FF0000"/>
                </a:solidFill>
              </a:rPr>
              <a:t>Botswana’s high HIV prevalence rate </a:t>
            </a:r>
            <a:r>
              <a:rPr lang="en-US" dirty="0" smtClean="0">
                <a:solidFill>
                  <a:srgbClr val="FF0000"/>
                </a:solidFill>
              </a:rPr>
              <a:t>(UNAIDS: 35.8</a:t>
            </a:r>
            <a:r>
              <a:rPr lang="en-US" dirty="0">
                <a:solidFill>
                  <a:srgbClr val="FF0000"/>
                </a:solidFill>
              </a:rPr>
              <a:t>% of </a:t>
            </a:r>
            <a:r>
              <a:rPr lang="en-US" dirty="0" smtClean="0">
                <a:solidFill>
                  <a:srgbClr val="FF0000"/>
                </a:solidFill>
              </a:rPr>
              <a:t>adults) </a:t>
            </a:r>
            <a:r>
              <a:rPr lang="en-US" dirty="0">
                <a:solidFill>
                  <a:srgbClr val="FF0000"/>
                </a:solidFill>
              </a:rPr>
              <a:t>had led to precipitous declines in life expectancy, and was threatening to reverse the country’s development gains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29350" y="1219200"/>
            <a:ext cx="4157449" cy="2209800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2060"/>
                </a:solidFill>
              </a:rPr>
              <a:t>External Pressure</a:t>
            </a:r>
          </a:p>
          <a:p>
            <a:r>
              <a:rPr lang="en-US" dirty="0">
                <a:solidFill>
                  <a:srgbClr val="FF0000"/>
                </a:solidFill>
              </a:rPr>
              <a:t>Civil society actors were </a:t>
            </a:r>
            <a:r>
              <a:rPr lang="en-US" dirty="0" smtClean="0">
                <a:solidFill>
                  <a:srgbClr val="FF0000"/>
                </a:solidFill>
              </a:rPr>
              <a:t>actively calling for governments </a:t>
            </a:r>
            <a:r>
              <a:rPr lang="en-US" dirty="0">
                <a:solidFill>
                  <a:srgbClr val="FF0000"/>
                </a:solidFill>
              </a:rPr>
              <a:t>and the pharmaceutical industry to respond to the </a:t>
            </a:r>
            <a:r>
              <a:rPr lang="en-US" dirty="0" smtClean="0">
                <a:solidFill>
                  <a:srgbClr val="FF0000"/>
                </a:solidFill>
              </a:rPr>
              <a:t>crisis (though major global institutions remained skeptical of the feasibility of treatment)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 rot="10800000">
            <a:off x="2133601" y="3657600"/>
            <a:ext cx="4800600" cy="3048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4191000"/>
            <a:ext cx="24765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Merck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91101" y="4191000"/>
            <a:ext cx="24765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Gates Foundation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01201" y="4191000"/>
            <a:ext cx="24765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Government of Botswana</a:t>
            </a:r>
          </a:p>
        </p:txBody>
      </p:sp>
    </p:spTree>
    <p:extLst>
      <p:ext uri="{BB962C8B-B14F-4D97-AF65-F5344CB8AC3E}">
        <p14:creationId xmlns:p14="http://schemas.microsoft.com/office/powerpoint/2010/main" val="2256570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4144" y="2348880"/>
            <a:ext cx="8153400" cy="33123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69961" y="1372689"/>
            <a:ext cx="8063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Existing grant support ends December 2014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Focused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resource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mobilization ongoing: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Government of Botswana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Southern African governments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Bi-lateral donors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Multi-lateral donors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Research focused funding institutions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&amp; International private sector</a:t>
            </a:r>
            <a:endParaRPr lang="en-US" sz="3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0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Income</a:t>
            </a: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ZA" b="1" dirty="0" smtClean="0"/>
              <a:t>Current Income Streams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208912" cy="3229819"/>
          </a:xfrm>
        </p:spPr>
        <p:txBody>
          <a:bodyPr/>
          <a:lstStyle/>
          <a:p>
            <a:r>
              <a:rPr lang="en-ZA" dirty="0" smtClean="0"/>
              <a:t>Global Fund – Botswana PR for HIV/TB (Private Sector)</a:t>
            </a:r>
          </a:p>
          <a:p>
            <a:r>
              <a:rPr lang="en-ZA" dirty="0" smtClean="0"/>
              <a:t>CDC – Botswana VMMC Project</a:t>
            </a:r>
          </a:p>
          <a:p>
            <a:r>
              <a:rPr lang="en-ZA" dirty="0" smtClean="0"/>
              <a:t>GOB Consultancies (HRDC, Vision Council)</a:t>
            </a:r>
          </a:p>
          <a:p>
            <a:r>
              <a:rPr lang="en-ZA" dirty="0" smtClean="0"/>
              <a:t>EU Consultancy</a:t>
            </a:r>
          </a:p>
          <a:p>
            <a:r>
              <a:rPr lang="en-ZA" dirty="0" smtClean="0"/>
              <a:t>More anticipated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86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43808" y="1916832"/>
            <a:ext cx="3348371" cy="32403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When?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29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75392" y="31050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Growth strategy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99592" y="1412776"/>
            <a:ext cx="7200800" cy="5328592"/>
            <a:chOff x="0" y="0"/>
            <a:chExt cx="3624891" cy="3006126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3624891" cy="3006126"/>
              <a:chOff x="0" y="0"/>
              <a:chExt cx="3624891" cy="3006126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793630" y="308943"/>
                <a:ext cx="2828925" cy="2697183"/>
                <a:chOff x="0" y="-1608"/>
                <a:chExt cx="2828925" cy="2697183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0" y="0"/>
                  <a:ext cx="1390650" cy="131445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600" dirty="0" smtClean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b="1" dirty="0" smtClean="0">
                      <a:effectLst/>
                      <a:latin typeface="Calibri"/>
                      <a:ea typeface="MS Mincho"/>
                      <a:cs typeface="Times New Roman"/>
                    </a:rPr>
                    <a:t>Market </a:t>
                  </a:r>
                  <a:r>
                    <a:rPr lang="en-GB" sz="1600" b="1" dirty="0">
                      <a:effectLst/>
                      <a:latin typeface="Calibri"/>
                      <a:ea typeface="MS Mincho"/>
                      <a:cs typeface="Times New Roman"/>
                    </a:rPr>
                    <a:t>penetration</a:t>
                  </a:r>
                  <a:endParaRPr lang="en-US" sz="1600" b="1" dirty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dirty="0">
                      <a:effectLst/>
                      <a:latin typeface="Calibri"/>
                      <a:ea typeface="MS Mincho"/>
                      <a:cs typeface="Times New Roman"/>
                    </a:rPr>
                    <a:t>2014 </a:t>
                  </a:r>
                  <a:r>
                    <a:rPr lang="en-GB" sz="1600" dirty="0" smtClean="0">
                      <a:effectLst/>
                      <a:latin typeface="Calibri"/>
                      <a:ea typeface="MS Mincho"/>
                      <a:cs typeface="Times New Roman"/>
                    </a:rPr>
                    <a:t>onwards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dirty="0" smtClean="0">
                      <a:latin typeface="Calibri"/>
                      <a:ea typeface="MS Mincho"/>
                      <a:cs typeface="Times New Roman"/>
                    </a:rPr>
                    <a:t>Botswana</a:t>
                  </a:r>
                  <a:endParaRPr lang="en-US" sz="1400" dirty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200" dirty="0">
                      <a:effectLst/>
                      <a:latin typeface="Calibri"/>
                      <a:ea typeface="MS Mincho"/>
                      <a:cs typeface="Times New Roman"/>
                    </a:rPr>
                    <a:t> </a:t>
                  </a:r>
                  <a:endParaRPr lang="en-US" sz="1200" dirty="0">
                    <a:effectLst/>
                    <a:latin typeface="Calibri"/>
                    <a:ea typeface="MS Mincho"/>
                    <a:cs typeface="Times New Roman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438275" y="-1608"/>
                  <a:ext cx="1390650" cy="1314450"/>
                </a:xfrm>
                <a:prstGeom prst="rect">
                  <a:avLst/>
                </a:prstGeom>
                <a:solidFill>
                  <a:srgbClr val="D2A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b="1" dirty="0" smtClean="0">
                      <a:effectLst/>
                      <a:latin typeface="Calibri"/>
                      <a:ea typeface="MS Mincho"/>
                      <a:cs typeface="Times New Roman"/>
                    </a:rPr>
                    <a:t>Service </a:t>
                  </a:r>
                  <a:r>
                    <a:rPr lang="en-GB" sz="1600" b="1" dirty="0">
                      <a:effectLst/>
                      <a:latin typeface="Calibri"/>
                      <a:ea typeface="MS Mincho"/>
                      <a:cs typeface="Times New Roman"/>
                    </a:rPr>
                    <a:t>development</a:t>
                  </a:r>
                  <a:endParaRPr lang="en-US" sz="1600" b="1" dirty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dirty="0">
                      <a:effectLst/>
                      <a:latin typeface="Calibri"/>
                      <a:ea typeface="MS Mincho"/>
                      <a:cs typeface="Times New Roman"/>
                    </a:rPr>
                    <a:t>2016 </a:t>
                  </a:r>
                  <a:r>
                    <a:rPr lang="en-GB" sz="1600" dirty="0" smtClean="0">
                      <a:effectLst/>
                      <a:latin typeface="Calibri"/>
                      <a:ea typeface="MS Mincho"/>
                      <a:cs typeface="Times New Roman"/>
                    </a:rPr>
                    <a:t>onwards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dirty="0" smtClean="0">
                      <a:latin typeface="Calibri"/>
                      <a:ea typeface="MS Mincho"/>
                      <a:cs typeface="Times New Roman"/>
                    </a:rPr>
                    <a:t>Botswana</a:t>
                  </a:r>
                  <a:endParaRPr lang="en-US" sz="1600" dirty="0">
                    <a:effectLst/>
                    <a:latin typeface="Calibri"/>
                    <a:ea typeface="MS Mincho"/>
                    <a:cs typeface="Times New Roman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0" y="1381125"/>
                  <a:ext cx="1390650" cy="1314450"/>
                </a:xfrm>
                <a:prstGeom prst="rect">
                  <a:avLst/>
                </a:prstGeom>
                <a:solidFill>
                  <a:srgbClr val="7ABC32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600" dirty="0" smtClean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600" dirty="0"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b="1" dirty="0" smtClean="0">
                      <a:effectLst/>
                      <a:latin typeface="Calibri"/>
                      <a:ea typeface="MS Mincho"/>
                      <a:cs typeface="Times New Roman"/>
                    </a:rPr>
                    <a:t>Market </a:t>
                  </a:r>
                  <a:r>
                    <a:rPr lang="en-GB" sz="1600" b="1" dirty="0">
                      <a:effectLst/>
                      <a:latin typeface="Calibri"/>
                      <a:ea typeface="MS Mincho"/>
                      <a:cs typeface="Times New Roman"/>
                    </a:rPr>
                    <a:t>Development</a:t>
                  </a:r>
                  <a:endParaRPr lang="en-US" sz="1600" b="1" dirty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dirty="0">
                      <a:effectLst/>
                      <a:latin typeface="Calibri"/>
                      <a:ea typeface="MS Mincho"/>
                      <a:cs typeface="Times New Roman"/>
                    </a:rPr>
                    <a:t>2015 </a:t>
                  </a:r>
                  <a:r>
                    <a:rPr lang="en-GB" sz="1600" dirty="0" smtClean="0">
                      <a:effectLst/>
                      <a:latin typeface="Calibri"/>
                      <a:ea typeface="MS Mincho"/>
                      <a:cs typeface="Times New Roman"/>
                    </a:rPr>
                    <a:t>onwards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dirty="0" smtClean="0">
                      <a:latin typeface="Calibri"/>
                      <a:ea typeface="MS Mincho"/>
                      <a:cs typeface="Times New Roman"/>
                    </a:rPr>
                    <a:t>Lesotho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dirty="0" smtClean="0">
                      <a:effectLst/>
                      <a:latin typeface="Calibri"/>
                      <a:ea typeface="MS Mincho"/>
                      <a:cs typeface="Times New Roman"/>
                    </a:rPr>
                    <a:t>Swaziland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dirty="0" smtClean="0">
                      <a:latin typeface="Calibri"/>
                      <a:ea typeface="MS Mincho"/>
                      <a:cs typeface="Times New Roman"/>
                    </a:rPr>
                    <a:t>Zambia</a:t>
                  </a:r>
                  <a:endParaRPr lang="en-GB" sz="1600" dirty="0" smtClean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>
                    <a:effectLst/>
                    <a:latin typeface="Calibri"/>
                    <a:ea typeface="MS Mincho"/>
                    <a:cs typeface="Times New Roman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438275" y="1381125"/>
                  <a:ext cx="1390650" cy="131445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600" dirty="0" smtClean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600" dirty="0"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600" dirty="0" smtClean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b="1" dirty="0" smtClean="0">
                      <a:effectLst/>
                      <a:latin typeface="Calibri"/>
                      <a:ea typeface="MS Mincho"/>
                      <a:cs typeface="Times New Roman"/>
                    </a:rPr>
                    <a:t>Diversification</a:t>
                  </a:r>
                  <a:endParaRPr lang="en-US" sz="1600" b="1" dirty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600" dirty="0">
                      <a:effectLst/>
                      <a:latin typeface="Calibri"/>
                      <a:ea typeface="MS Mincho"/>
                      <a:cs typeface="Times New Roman"/>
                    </a:rPr>
                    <a:t>2017 </a:t>
                  </a:r>
                  <a:r>
                    <a:rPr lang="en-GB" sz="1600" dirty="0" smtClean="0">
                      <a:effectLst/>
                      <a:latin typeface="Calibri"/>
                      <a:ea typeface="MS Mincho"/>
                      <a:cs typeface="Times New Roman"/>
                    </a:rPr>
                    <a:t>onwards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400" dirty="0" smtClean="0">
                      <a:effectLst/>
                      <a:latin typeface="Calibri"/>
                      <a:ea typeface="MS Mincho"/>
                      <a:cs typeface="Times New Roman"/>
                    </a:rPr>
                    <a:t>Malawi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400" dirty="0" smtClean="0">
                      <a:latin typeface="Calibri"/>
                      <a:ea typeface="MS Mincho"/>
                      <a:cs typeface="Times New Roman"/>
                    </a:rPr>
                    <a:t>Zimbabwe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400" dirty="0" smtClean="0">
                      <a:effectLst/>
                      <a:latin typeface="Calibri"/>
                      <a:ea typeface="MS Mincho"/>
                      <a:cs typeface="Times New Roman"/>
                    </a:rPr>
                    <a:t>South Africa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400" dirty="0" smtClean="0">
                      <a:latin typeface="Calibri"/>
                      <a:ea typeface="MS Mincho"/>
                      <a:cs typeface="Times New Roman"/>
                    </a:rPr>
                    <a:t>Mozambique</a:t>
                  </a:r>
                  <a:endParaRPr lang="en-GB" sz="1400" dirty="0" smtClean="0">
                    <a:effectLst/>
                    <a:latin typeface="Calibri"/>
                    <a:ea typeface="MS Mincho"/>
                    <a:cs typeface="Times New Roman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>
                    <a:effectLst/>
                    <a:latin typeface="Calibri"/>
                    <a:ea typeface="MS Mincho"/>
                    <a:cs typeface="Times New Roman"/>
                  </a:endParaRPr>
                </a:p>
              </p:txBody>
            </p:sp>
          </p:grpSp>
          <p:sp>
            <p:nvSpPr>
              <p:cNvPr id="12" name="Text Box 40"/>
              <p:cNvSpPr txBox="1"/>
              <p:nvPr/>
            </p:nvSpPr>
            <p:spPr>
              <a:xfrm>
                <a:off x="793630" y="0"/>
                <a:ext cx="1390650" cy="3143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600" dirty="0">
                    <a:effectLst/>
                    <a:latin typeface="Calibri"/>
                    <a:ea typeface="MS Mincho"/>
                    <a:cs typeface="Times New Roman"/>
                  </a:rPr>
                  <a:t>Existing </a:t>
                </a:r>
                <a:r>
                  <a:rPr lang="en-GB" sz="1600" dirty="0" smtClean="0">
                    <a:effectLst/>
                    <a:latin typeface="Calibri"/>
                    <a:ea typeface="MS Mincho"/>
                    <a:cs typeface="Times New Roman"/>
                  </a:rPr>
                  <a:t>HIV services</a:t>
                </a:r>
                <a:endParaRPr lang="en-US" sz="1600" dirty="0">
                  <a:effectLst/>
                  <a:latin typeface="Calibri"/>
                  <a:ea typeface="MS Mincho"/>
                  <a:cs typeface="Times New Roman"/>
                </a:endParaRPr>
              </a:p>
            </p:txBody>
          </p:sp>
          <p:sp>
            <p:nvSpPr>
              <p:cNvPr id="13" name="Text Box 41"/>
              <p:cNvSpPr txBox="1"/>
              <p:nvPr/>
            </p:nvSpPr>
            <p:spPr>
              <a:xfrm>
                <a:off x="0" y="646982"/>
                <a:ext cx="828675" cy="5810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600" dirty="0">
                    <a:effectLst/>
                    <a:latin typeface="Calibri"/>
                    <a:ea typeface="MS Mincho"/>
                    <a:cs typeface="Times New Roman"/>
                  </a:rPr>
                  <a:t>Existing </a:t>
                </a:r>
                <a:r>
                  <a:rPr lang="en-GB" sz="1600" dirty="0" smtClean="0">
                    <a:effectLst/>
                    <a:latin typeface="Calibri"/>
                    <a:ea typeface="MS Mincho"/>
                    <a:cs typeface="Times New Roman"/>
                  </a:rPr>
                  <a:t>market - Botswana</a:t>
                </a:r>
                <a:endParaRPr lang="en-US" sz="1600" dirty="0">
                  <a:effectLst/>
                  <a:latin typeface="Calibri"/>
                  <a:ea typeface="MS Mincho"/>
                  <a:cs typeface="Times New Roman"/>
                </a:endParaRPr>
              </a:p>
            </p:txBody>
          </p:sp>
          <p:sp>
            <p:nvSpPr>
              <p:cNvPr id="14" name="Text Box 42"/>
              <p:cNvSpPr txBox="1"/>
              <p:nvPr/>
            </p:nvSpPr>
            <p:spPr>
              <a:xfrm>
                <a:off x="2234241" y="0"/>
                <a:ext cx="1390650" cy="3143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600" dirty="0">
                    <a:effectLst/>
                    <a:latin typeface="Calibri"/>
                    <a:ea typeface="MS Mincho"/>
                    <a:cs typeface="Times New Roman"/>
                  </a:rPr>
                  <a:t>New </a:t>
                </a:r>
                <a:r>
                  <a:rPr lang="en-GB" sz="1600" dirty="0" smtClean="0">
                    <a:effectLst/>
                    <a:latin typeface="Calibri"/>
                    <a:ea typeface="MS Mincho"/>
                    <a:cs typeface="Times New Roman"/>
                  </a:rPr>
                  <a:t>health services</a:t>
                </a:r>
                <a:endParaRPr lang="en-US" sz="1600" dirty="0">
                  <a:effectLst/>
                  <a:latin typeface="Calibri"/>
                  <a:ea typeface="MS Mincho"/>
                  <a:cs typeface="Times New Roman"/>
                </a:endParaRPr>
              </a:p>
            </p:txBody>
          </p:sp>
          <p:sp>
            <p:nvSpPr>
              <p:cNvPr id="15" name="Text Box 47"/>
              <p:cNvSpPr txBox="1"/>
              <p:nvPr/>
            </p:nvSpPr>
            <p:spPr>
              <a:xfrm>
                <a:off x="8626" y="2027208"/>
                <a:ext cx="819150" cy="5518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600" dirty="0">
                    <a:effectLst/>
                    <a:latin typeface="Calibri"/>
                    <a:ea typeface="MS Mincho"/>
                    <a:cs typeface="Times New Roman"/>
                  </a:rPr>
                  <a:t>New markets</a:t>
                </a:r>
                <a:endParaRPr lang="en-US" sz="1600" dirty="0">
                  <a:effectLst/>
                  <a:latin typeface="Calibri"/>
                  <a:ea typeface="MS Mincho"/>
                  <a:cs typeface="Times New Roman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1483743" y="1285336"/>
              <a:ext cx="0" cy="7418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604513" y="1285336"/>
              <a:ext cx="1242204" cy="74168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924355" y="1311216"/>
              <a:ext cx="0" cy="74168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6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4144" y="2348880"/>
            <a:ext cx="8153400" cy="33123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72730" y="1192377"/>
            <a:ext cx="7472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a shrinking resource environment ACHAP needs to diversify its funding, health and market portfolio.</a:t>
            </a: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036" y="0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Expanding portfolio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5"/>
          <a:stretch/>
        </p:blipFill>
        <p:spPr bwMode="auto">
          <a:xfrm>
            <a:off x="594144" y="2348880"/>
            <a:ext cx="8298336" cy="41764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3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4144" y="2348880"/>
            <a:ext cx="8153400" cy="33123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68178" y="1413931"/>
            <a:ext cx="84053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ACHAP’s past successes, experience and partnerships act as a solid foundation on which to build the future.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Proven capabilities will continue to shape ACHAP: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 health information and knowledge generation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Health systems strengthening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Policy, analysis and advocacy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Programme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design, planning and implementation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Grant management</a:t>
            </a:r>
          </a:p>
          <a:p>
            <a:pPr lvl="0" algn="just"/>
            <a:endParaRPr lang="en-US" sz="2000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156" y="66909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Leveraging the past, embracing the future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1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4144" y="2348880"/>
            <a:ext cx="8153400" cy="33123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67214" y="1300391"/>
            <a:ext cx="839727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ACHAP have a proven model for improving health outcomes that is both: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Relevant to health interventions beyond HIV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Relevant to markets beyond Botswana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ACHAP will continue </a:t>
            </a: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</a:t>
            </a: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core mandate of delivering high </a:t>
            </a: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quality, effective</a:t>
            </a: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and efficient programmes and delivering a high Social </a:t>
            </a: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Return on Investment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/>
            <a:endParaRPr lang="en-US" sz="2400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036" y="13120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Leveraging the past, embracing the future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33388" y="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 smtClean="0"/>
              <a:t>ACHAP VALUES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33388" y="980728"/>
            <a:ext cx="8622686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b="1" dirty="0" smtClean="0"/>
              <a:t>“RAPTURE”</a:t>
            </a:r>
          </a:p>
          <a:p>
            <a:pPr marL="0" indent="0">
              <a:buNone/>
              <a:defRPr/>
            </a:pPr>
            <a:r>
              <a:rPr lang="en-US" b="1" dirty="0" smtClean="0"/>
              <a:t>Respect – </a:t>
            </a:r>
            <a:r>
              <a:rPr lang="en-US" dirty="0" smtClean="0"/>
              <a:t>ACHAP respects </a:t>
            </a:r>
            <a:r>
              <a:rPr lang="en-US" dirty="0" smtClean="0"/>
              <a:t>diversity.</a:t>
            </a:r>
          </a:p>
          <a:p>
            <a:pPr marL="0" indent="0">
              <a:buNone/>
              <a:defRPr/>
            </a:pPr>
            <a:r>
              <a:rPr lang="en-US" b="1" dirty="0" smtClean="0"/>
              <a:t>Accountability – </a:t>
            </a:r>
            <a:r>
              <a:rPr lang="en-US" dirty="0" smtClean="0"/>
              <a:t>accountable </a:t>
            </a:r>
            <a:r>
              <a:rPr lang="en-US" dirty="0" smtClean="0"/>
              <a:t>for decisions </a:t>
            </a:r>
            <a:r>
              <a:rPr lang="en-US" dirty="0" smtClean="0"/>
              <a:t>and delivery.</a:t>
            </a:r>
            <a:endParaRPr lang="en-US" dirty="0" smtClean="0"/>
          </a:p>
          <a:p>
            <a:pPr marL="0" indent="0">
              <a:buNone/>
            </a:pPr>
            <a:r>
              <a:rPr lang="en-US" altLang="en-US" b="1" dirty="0"/>
              <a:t>Passion</a:t>
            </a:r>
            <a:r>
              <a:rPr lang="en-US" altLang="en-US" dirty="0"/>
              <a:t> </a:t>
            </a:r>
            <a:r>
              <a:rPr lang="en-US" altLang="en-US" dirty="0" smtClean="0"/>
              <a:t>–passion </a:t>
            </a:r>
            <a:r>
              <a:rPr lang="en-US" altLang="en-US" dirty="0"/>
              <a:t>to add lasting </a:t>
            </a:r>
            <a:r>
              <a:rPr lang="en-US" altLang="en-US" dirty="0" smtClean="0"/>
              <a:t>value.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b="1" dirty="0"/>
              <a:t>Transparency</a:t>
            </a:r>
            <a:r>
              <a:rPr lang="en-US" altLang="en-US" dirty="0"/>
              <a:t> - </a:t>
            </a:r>
            <a:r>
              <a:rPr lang="en-US" altLang="en-US" dirty="0" smtClean="0"/>
              <a:t>open communication.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b="1" dirty="0"/>
              <a:t>Universal Integrity </a:t>
            </a:r>
            <a:r>
              <a:rPr lang="en-US" altLang="en-US" dirty="0" smtClean="0"/>
              <a:t>– loyal, </a:t>
            </a:r>
            <a:r>
              <a:rPr lang="en-US" altLang="en-US" dirty="0"/>
              <a:t>honest and </a:t>
            </a:r>
            <a:r>
              <a:rPr lang="en-US" altLang="en-US" dirty="0" smtClean="0"/>
              <a:t>true.</a:t>
            </a:r>
            <a:endParaRPr lang="en-US" altLang="en-US" dirty="0"/>
          </a:p>
          <a:p>
            <a:pPr marL="0" indent="0">
              <a:buNone/>
              <a:defRPr/>
            </a:pPr>
            <a:r>
              <a:rPr lang="en-US" b="1" dirty="0"/>
              <a:t>Results with Impacts </a:t>
            </a:r>
            <a:r>
              <a:rPr lang="en-US" dirty="0" smtClean="0"/>
              <a:t>– immense </a:t>
            </a:r>
            <a:r>
              <a:rPr lang="en-US" dirty="0"/>
              <a:t>and </a:t>
            </a:r>
            <a:r>
              <a:rPr lang="en-US" dirty="0" smtClean="0"/>
              <a:t>lasting </a:t>
            </a:r>
            <a:r>
              <a:rPr lang="en-US" dirty="0"/>
              <a:t>change to the health and life of beneficiaries.</a:t>
            </a:r>
          </a:p>
          <a:p>
            <a:pPr marL="0" indent="0">
              <a:buNone/>
              <a:defRPr/>
            </a:pPr>
            <a:r>
              <a:rPr lang="en-US" altLang="en-US" b="1" dirty="0"/>
              <a:t>Effectiveness and Efficiency </a:t>
            </a:r>
            <a:r>
              <a:rPr lang="en-US" altLang="en-US" dirty="0" smtClean="0"/>
              <a:t>– maximize benefits.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8208912" cy="301379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dirty="0"/>
              <a:t>ACHAP </a:t>
            </a:r>
            <a:r>
              <a:rPr lang="en-US" sz="1800" dirty="0" smtClean="0"/>
              <a:t>is a </a:t>
            </a:r>
            <a:r>
              <a:rPr lang="en-US" sz="1800" b="1" dirty="0" smtClean="0"/>
              <a:t>pioneering public-private </a:t>
            </a:r>
            <a:r>
              <a:rPr lang="en-US" sz="1800" b="1" dirty="0"/>
              <a:t>partnership </a:t>
            </a:r>
            <a:r>
              <a:rPr lang="en-US" sz="1800" dirty="0" smtClean="0"/>
              <a:t>(PPP) engaged </a:t>
            </a:r>
            <a:r>
              <a:rPr lang="en-US" sz="1800" dirty="0"/>
              <a:t>in fighting the spread of HIV/AIDS in </a:t>
            </a:r>
            <a:r>
              <a:rPr lang="en-US" sz="1800" dirty="0" smtClean="0"/>
              <a:t>Botswana. 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It was </a:t>
            </a:r>
            <a:r>
              <a:rPr lang="en-US" sz="1800" dirty="0"/>
              <a:t>launched at the peak of the pandemic’s crisis, with </a:t>
            </a:r>
            <a:r>
              <a:rPr lang="en-US" sz="1800" b="1" dirty="0"/>
              <a:t>no exact examples </a:t>
            </a:r>
            <a:r>
              <a:rPr lang="en-US" sz="1800" b="1" dirty="0" smtClean="0"/>
              <a:t>from which to learn.</a:t>
            </a:r>
            <a:endParaRPr lang="en-US" sz="1800" b="1" dirty="0"/>
          </a:p>
          <a:p>
            <a:pPr>
              <a:spcBef>
                <a:spcPts val="1200"/>
              </a:spcBef>
            </a:pPr>
            <a:r>
              <a:rPr lang="en-US" sz="1800" dirty="0"/>
              <a:t>Since its inception </a:t>
            </a:r>
            <a:r>
              <a:rPr lang="en-US" sz="1800" dirty="0" smtClean="0"/>
              <a:t>the </a:t>
            </a:r>
            <a:r>
              <a:rPr lang="en-US" sz="1800" dirty="0"/>
              <a:t>context </a:t>
            </a:r>
            <a:r>
              <a:rPr lang="en-US" sz="1800" dirty="0" smtClean="0"/>
              <a:t>for ACHAP’s work has </a:t>
            </a:r>
            <a:r>
              <a:rPr lang="en-US" sz="1800" dirty="0"/>
              <a:t>significantly </a:t>
            </a:r>
            <a:r>
              <a:rPr lang="en-US" sz="1800" dirty="0" smtClean="0"/>
              <a:t>changed, </a:t>
            </a:r>
            <a:r>
              <a:rPr lang="en-US" sz="1800" b="1" dirty="0" smtClean="0"/>
              <a:t>forcing the organization to adapt</a:t>
            </a:r>
            <a:r>
              <a:rPr lang="en-US" sz="1800" dirty="0" smtClean="0"/>
              <a:t>. 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 smtClean="0"/>
              <a:t>As it adapted, ACHAP </a:t>
            </a:r>
            <a:r>
              <a:rPr lang="en-US" sz="1800" b="1" dirty="0" smtClean="0"/>
              <a:t>achieved </a:t>
            </a:r>
            <a:r>
              <a:rPr lang="en-US" sz="1800" b="1" dirty="0"/>
              <a:t>significant outcomes </a:t>
            </a:r>
            <a:r>
              <a:rPr lang="en-US" sz="1800" dirty="0"/>
              <a:t>– from treatment coverage to workforce development to infrastructure </a:t>
            </a:r>
            <a:r>
              <a:rPr lang="en-US" sz="1800" dirty="0" smtClean="0"/>
              <a:t>setup</a:t>
            </a:r>
            <a:r>
              <a:rPr lang="en-US" sz="1800" dirty="0"/>
              <a:t> </a:t>
            </a:r>
            <a:r>
              <a:rPr lang="en-US" sz="1800" dirty="0" smtClean="0"/>
              <a:t>– </a:t>
            </a:r>
            <a:r>
              <a:rPr lang="en-US" sz="1800" dirty="0"/>
              <a:t>“</a:t>
            </a:r>
            <a:r>
              <a:rPr lang="en-US" sz="1800" i="1" dirty="0"/>
              <a:t>pulling</a:t>
            </a:r>
            <a:r>
              <a:rPr lang="en-US" sz="1800" dirty="0"/>
              <a:t> </a:t>
            </a:r>
            <a:r>
              <a:rPr lang="en-US" sz="1800" i="1" dirty="0"/>
              <a:t>Botswana from the brink of extinction</a:t>
            </a:r>
            <a:r>
              <a:rPr lang="en-US" sz="1800" i="1" dirty="0" smtClean="0"/>
              <a:t>”. 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However, the organization </a:t>
            </a:r>
            <a:r>
              <a:rPr lang="en-US" sz="1800" b="1" dirty="0"/>
              <a:t>faced challenges </a:t>
            </a:r>
            <a:r>
              <a:rPr lang="en-US" sz="1800" b="1" dirty="0" smtClean="0"/>
              <a:t>in some </a:t>
            </a:r>
            <a:r>
              <a:rPr lang="en-US" sz="1800" b="1" dirty="0"/>
              <a:t>important areas</a:t>
            </a:r>
            <a:r>
              <a:rPr lang="en-US" sz="1800" dirty="0"/>
              <a:t>, particularly with the strategic shift to prevention, and </a:t>
            </a:r>
            <a:r>
              <a:rPr lang="en-US" sz="1800" dirty="0" smtClean="0"/>
              <a:t>likely could </a:t>
            </a:r>
            <a:r>
              <a:rPr lang="en-US" sz="1800" dirty="0"/>
              <a:t>have capitalized on its resources to achieve </a:t>
            </a:r>
            <a:r>
              <a:rPr lang="en-US" sz="1800" dirty="0" smtClean="0"/>
              <a:t>more.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 smtClean="0"/>
              <a:t>ACHAP’s history of adaptation generates </a:t>
            </a:r>
            <a:r>
              <a:rPr lang="en-US" sz="1800" b="1" dirty="0" smtClean="0"/>
              <a:t>lessons for its future, </a:t>
            </a:r>
            <a:r>
              <a:rPr lang="en-US" sz="1800" dirty="0" smtClean="0"/>
              <a:t>particularly government partnerships, leveraging the private sector, investing in knowledge, and planning for sustainability.</a:t>
            </a:r>
            <a:endParaRPr lang="en-US" sz="1800" dirty="0"/>
          </a:p>
          <a:p>
            <a:pPr>
              <a:spcBef>
                <a:spcPts val="1200"/>
              </a:spcBef>
            </a:pPr>
            <a:endParaRPr lang="en-US" sz="1800" dirty="0" smtClean="0"/>
          </a:p>
          <a:p>
            <a:pPr>
              <a:spcBef>
                <a:spcPts val="1200"/>
              </a:spcBef>
            </a:pPr>
            <a:endParaRPr lang="en-US" sz="1800" dirty="0" smtClean="0"/>
          </a:p>
          <a:p>
            <a:pPr>
              <a:spcBef>
                <a:spcPts val="1200"/>
              </a:spcBef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116632"/>
            <a:ext cx="686144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ACHAP is a story of adaptation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0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98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395536" y="692696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Phase I (2001-2009)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539552" y="1844824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 smtClean="0"/>
              <a:t>The BMGF and TMCF each contributed US$50 million for ACHAP Phase I.</a:t>
            </a:r>
          </a:p>
          <a:p>
            <a:r>
              <a:rPr lang="en-US" altLang="en-US" dirty="0" smtClean="0"/>
              <a:t>ACHAP supported the </a:t>
            </a:r>
            <a:r>
              <a:rPr lang="en-US" altLang="en-US" dirty="0" err="1" smtClean="0"/>
              <a:t>GoB</a:t>
            </a:r>
            <a:r>
              <a:rPr lang="en-US" altLang="en-US" dirty="0" smtClean="0"/>
              <a:t> in establishing one of Africa’s most successful public sector HIV/AIDS treatment </a:t>
            </a:r>
            <a:r>
              <a:rPr lang="en-US" altLang="en-US" dirty="0" err="1" smtClean="0"/>
              <a:t>programmes</a:t>
            </a:r>
            <a:r>
              <a:rPr lang="en-US" altLang="en-US" dirty="0" smtClean="0"/>
              <a:t> through:</a:t>
            </a:r>
          </a:p>
          <a:p>
            <a:pPr lvl="1"/>
            <a:r>
              <a:rPr lang="en-US" altLang="en-US" dirty="0" smtClean="0"/>
              <a:t> assistance with infrastructure development, training of health care workers, provision of equipment and drugs, and systems strengthening.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955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539552" y="1556792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 smtClean="0"/>
              <a:t>In 2010, ACHAP launched Phase II with funding from BMGF amounting to US$15 million and TMCF funding is US$26 million covering  </a:t>
            </a:r>
            <a:r>
              <a:rPr lang="en-US" altLang="en-US" dirty="0" smtClean="0"/>
              <a:t>2010-2014 (Orig. $30M each). </a:t>
            </a:r>
            <a:endParaRPr lang="en-US" altLang="en-US" dirty="0" smtClean="0"/>
          </a:p>
          <a:p>
            <a:r>
              <a:rPr lang="en-US" altLang="en-US" dirty="0" smtClean="0"/>
              <a:t>Funding </a:t>
            </a:r>
            <a:r>
              <a:rPr lang="en-US" altLang="en-US" dirty="0" smtClean="0"/>
              <a:t>was </a:t>
            </a:r>
            <a:r>
              <a:rPr lang="en-US" altLang="en-US" dirty="0" smtClean="0"/>
              <a:t>to support the prevention of new HIV infections, transition the ART </a:t>
            </a:r>
            <a:r>
              <a:rPr lang="en-US" altLang="en-US" dirty="0" err="1" smtClean="0"/>
              <a:t>programme</a:t>
            </a:r>
            <a:r>
              <a:rPr lang="en-US" altLang="en-US" dirty="0" smtClean="0"/>
              <a:t> to the Ministry of Health, and strengthen the Government of Botswana’s TB/HIV </a:t>
            </a:r>
            <a:r>
              <a:rPr lang="en-US" altLang="en-US" dirty="0" err="1" smtClean="0"/>
              <a:t>programme</a:t>
            </a:r>
            <a:r>
              <a:rPr lang="en-US" altLang="en-US" dirty="0" smtClean="0"/>
              <a:t>. </a:t>
            </a:r>
            <a:endParaRPr lang="en-US" altLang="en-US" dirty="0" smtClean="0"/>
          </a:p>
          <a:p>
            <a:r>
              <a:rPr lang="en-ZA" altLang="en-US" dirty="0" smtClean="0"/>
              <a:t>Outcomes shared today.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836712"/>
          </a:xfrm>
          <a:prstGeom prst="rect">
            <a:avLst/>
          </a:prstGeom>
        </p:spPr>
        <p:txBody>
          <a:bodyPr/>
          <a:lstStyle/>
          <a:p>
            <a:r>
              <a:rPr lang="en-US" altLang="en-US" b="1" dirty="0" smtClean="0"/>
              <a:t>Phase </a:t>
            </a:r>
            <a:r>
              <a:rPr lang="en-US" altLang="en-US" b="1" dirty="0" smtClean="0"/>
              <a:t>II (2010 – 2014)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0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8352928" cy="4021907"/>
          </a:xfrm>
        </p:spPr>
        <p:txBody>
          <a:bodyPr/>
          <a:lstStyle/>
          <a:p>
            <a:r>
              <a:rPr lang="en-ZA" b="1" dirty="0" smtClean="0"/>
              <a:t>What should happen to ACHAP? – To be or not to be?</a:t>
            </a:r>
          </a:p>
          <a:p>
            <a:r>
              <a:rPr lang="en-ZA" b="1" dirty="0" smtClean="0"/>
              <a:t>If ACHAP remains, what should it do?</a:t>
            </a:r>
          </a:p>
          <a:p>
            <a:r>
              <a:rPr lang="en-ZA" b="1" dirty="0" smtClean="0"/>
              <a:t>How will it be funded?</a:t>
            </a:r>
          </a:p>
          <a:p>
            <a:r>
              <a:rPr lang="en-ZA" b="1" dirty="0" smtClean="0"/>
              <a:t>Will it survive?</a:t>
            </a:r>
          </a:p>
          <a:p>
            <a:r>
              <a:rPr lang="en-ZA" b="1" dirty="0" smtClean="0"/>
              <a:t>What should be the long-term vision?</a:t>
            </a:r>
          </a:p>
          <a:p>
            <a:endParaRPr lang="en-ZA" sz="2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Phase III (2015 – forever)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01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67544" y="1268760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ACHAP going forward: critical questions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39552" y="2123573"/>
            <a:ext cx="1368152" cy="130542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Where?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18868" y="3429000"/>
            <a:ext cx="1406252" cy="2730500"/>
            <a:chOff x="518868" y="3429000"/>
            <a:chExt cx="1406252" cy="2730500"/>
          </a:xfrm>
        </p:grpSpPr>
        <p:sp>
          <p:nvSpPr>
            <p:cNvPr id="2" name="TextBox 1"/>
            <p:cNvSpPr txBox="1"/>
            <p:nvPr/>
          </p:nvSpPr>
          <p:spPr>
            <a:xfrm>
              <a:off x="518868" y="4005064"/>
              <a:ext cx="1406252" cy="215443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Where will ACHAP work?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Botswana?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SADC?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Sub-Sahara?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Further?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5" idx="4"/>
              <a:endCxn id="2" idx="0"/>
            </p:cNvCxnSpPr>
            <p:nvPr/>
          </p:nvCxnSpPr>
          <p:spPr>
            <a:xfrm flipH="1">
              <a:off x="1221994" y="3429000"/>
              <a:ext cx="1634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2183984" y="2179411"/>
            <a:ext cx="1251632" cy="12495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What?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096432" y="3429000"/>
            <a:ext cx="1440160" cy="2692173"/>
            <a:chOff x="2350556" y="3429000"/>
            <a:chExt cx="1440160" cy="2692173"/>
          </a:xfrm>
        </p:grpSpPr>
        <p:sp>
          <p:nvSpPr>
            <p:cNvPr id="13" name="TextBox 12"/>
            <p:cNvSpPr txBox="1"/>
            <p:nvPr/>
          </p:nvSpPr>
          <p:spPr>
            <a:xfrm>
              <a:off x="2350556" y="4028292"/>
              <a:ext cx="1440160" cy="20928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What will ACHAP do?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HIV/AIDS?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TB?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NCD?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Other health?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Non health?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4"/>
              <a:endCxn id="13" idx="0"/>
            </p:cNvCxnSpPr>
            <p:nvPr/>
          </p:nvCxnSpPr>
          <p:spPr>
            <a:xfrm>
              <a:off x="3063924" y="3429000"/>
              <a:ext cx="6712" cy="59929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3793560" y="2215334"/>
            <a:ext cx="1296144" cy="121366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747097" y="3429000"/>
            <a:ext cx="1400967" cy="2695654"/>
            <a:chOff x="3788041" y="3429000"/>
            <a:chExt cx="1400967" cy="2695654"/>
          </a:xfrm>
        </p:grpSpPr>
        <p:sp>
          <p:nvSpPr>
            <p:cNvPr id="14" name="TextBox 13"/>
            <p:cNvSpPr txBox="1"/>
            <p:nvPr/>
          </p:nvSpPr>
          <p:spPr>
            <a:xfrm>
              <a:off x="3788041" y="4000996"/>
              <a:ext cx="1400967" cy="212365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How will we get there?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Skills?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Structures?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Cost?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Partners?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0" idx="4"/>
              <a:endCxn id="14" idx="0"/>
            </p:cNvCxnSpPr>
            <p:nvPr/>
          </p:nvCxnSpPr>
          <p:spPr>
            <a:xfrm>
              <a:off x="4482576" y="3429000"/>
              <a:ext cx="5949" cy="571996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5422448" y="2231857"/>
            <a:ext cx="1323440" cy="119714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Who?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336792" y="3429000"/>
            <a:ext cx="1512168" cy="2703205"/>
            <a:chOff x="6620236" y="3454758"/>
            <a:chExt cx="1512168" cy="2608341"/>
          </a:xfrm>
        </p:grpSpPr>
        <p:sp>
          <p:nvSpPr>
            <p:cNvPr id="15" name="TextBox 14"/>
            <p:cNvSpPr txBox="1"/>
            <p:nvPr/>
          </p:nvSpPr>
          <p:spPr>
            <a:xfrm>
              <a:off x="6620236" y="4000996"/>
              <a:ext cx="1512168" cy="206210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Who will pay for it?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Donors?</a:t>
              </a:r>
            </a:p>
            <a:p>
              <a:pPr algn="ctr"/>
              <a:r>
                <a:rPr lang="en-US" sz="1600" dirty="0" err="1" smtClean="0">
                  <a:solidFill>
                    <a:schemeClr val="bg1"/>
                  </a:solidFill>
                </a:rPr>
                <a:t>Govt</a:t>
              </a:r>
              <a:r>
                <a:rPr lang="en-US" sz="1600" dirty="0" smtClean="0">
                  <a:solidFill>
                    <a:schemeClr val="bg1"/>
                  </a:solidFill>
                </a:rPr>
                <a:t>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Private Sector?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Investors?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Self financing?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Other?</a:t>
              </a:r>
            </a:p>
          </p:txBody>
        </p:sp>
        <p:cxnSp>
          <p:nvCxnSpPr>
            <p:cNvPr id="21" name="Straight Arrow Connector 20"/>
            <p:cNvCxnSpPr>
              <a:stCxn id="11" idx="4"/>
              <a:endCxn id="15" idx="0"/>
            </p:cNvCxnSpPr>
            <p:nvPr/>
          </p:nvCxnSpPr>
          <p:spPr>
            <a:xfrm>
              <a:off x="7367612" y="3454758"/>
              <a:ext cx="8708" cy="54623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val 34"/>
          <p:cNvSpPr/>
          <p:nvPr/>
        </p:nvSpPr>
        <p:spPr>
          <a:xfrm>
            <a:off x="7092121" y="2231857"/>
            <a:ext cx="1301145" cy="119714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When?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7051177" y="3429000"/>
            <a:ext cx="1400967" cy="2668631"/>
            <a:chOff x="7051177" y="3429000"/>
            <a:chExt cx="1400967" cy="2668631"/>
          </a:xfrm>
        </p:grpSpPr>
        <p:sp>
          <p:nvSpPr>
            <p:cNvPr id="50" name="TextBox 49"/>
            <p:cNvSpPr txBox="1"/>
            <p:nvPr/>
          </p:nvSpPr>
          <p:spPr>
            <a:xfrm>
              <a:off x="7051177" y="4004750"/>
              <a:ext cx="1400967" cy="209288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When will we do it?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Expand in existing markets?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Enter new markets?</a:t>
              </a:r>
              <a:endParaRPr lang="en-US" sz="1600" dirty="0">
                <a:solidFill>
                  <a:schemeClr val="bg1"/>
                </a:solidFill>
              </a:endParaRP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35" idx="4"/>
              <a:endCxn id="50" idx="0"/>
            </p:cNvCxnSpPr>
            <p:nvPr/>
          </p:nvCxnSpPr>
          <p:spPr>
            <a:xfrm>
              <a:off x="7742694" y="3429000"/>
              <a:ext cx="8967" cy="57575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206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0" y="30985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ZA" sz="3200" b="1" dirty="0" smtClean="0">
                <a:latin typeface="+mn-lt"/>
                <a:cs typeface="Aparajita" pitchFamily="34" charset="0"/>
              </a:rPr>
              <a:t>ACHAP VISION &amp; MISSION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762000" y="1600200"/>
            <a:ext cx="8382000" cy="4525963"/>
          </a:xfrm>
          <a:prstGeom prst="rect">
            <a:avLst/>
          </a:prstGeom>
        </p:spPr>
        <p:txBody>
          <a:bodyPr/>
          <a:lstStyle/>
          <a:p>
            <a:r>
              <a:rPr lang="en-ZA" altLang="en-US" b="1" dirty="0" smtClean="0">
                <a:solidFill>
                  <a:srgbClr val="000000"/>
                </a:solidFill>
                <a:cs typeface="Aparajita" pitchFamily="34" charset="0"/>
              </a:rPr>
              <a:t>Vision</a:t>
            </a:r>
            <a:r>
              <a:rPr lang="en-ZA" altLang="en-US" dirty="0" smtClean="0">
                <a:solidFill>
                  <a:srgbClr val="000000"/>
                </a:solidFill>
                <a:cs typeface="Aparajita" pitchFamily="34" charset="0"/>
              </a:rPr>
              <a:t>: “</a:t>
            </a:r>
            <a:r>
              <a:rPr lang="en-US" altLang="en-US" i="1" dirty="0" smtClean="0">
                <a:solidFill>
                  <a:srgbClr val="000000"/>
                </a:solidFill>
                <a:cs typeface="Aparajita" pitchFamily="34" charset="0"/>
              </a:rPr>
              <a:t>To provide comprehensive, innovative and catalytic solutions through Public Private Community Partnerships (PPCP) to achieve sustainable population health</a:t>
            </a:r>
            <a:r>
              <a:rPr lang="en-ZA" altLang="en-US" dirty="0" smtClean="0">
                <a:solidFill>
                  <a:srgbClr val="000000"/>
                </a:solidFill>
                <a:cs typeface="Aparajita" pitchFamily="34" charset="0"/>
              </a:rPr>
              <a:t>”.</a:t>
            </a:r>
          </a:p>
          <a:p>
            <a:endParaRPr lang="en-ZA" altLang="en-US" dirty="0" smtClean="0">
              <a:solidFill>
                <a:srgbClr val="000000"/>
              </a:solidFill>
              <a:cs typeface="Aparajita" pitchFamily="34" charset="0"/>
            </a:endParaRPr>
          </a:p>
          <a:p>
            <a:r>
              <a:rPr lang="en-ZA" altLang="en-US" b="1" dirty="0" smtClean="0">
                <a:solidFill>
                  <a:srgbClr val="000000"/>
                </a:solidFill>
                <a:cs typeface="Aparajita" pitchFamily="34" charset="0"/>
              </a:rPr>
              <a:t>Mission:</a:t>
            </a:r>
            <a:r>
              <a:rPr lang="en-ZA" altLang="en-US" dirty="0" smtClean="0">
                <a:solidFill>
                  <a:srgbClr val="000000"/>
                </a:solidFill>
                <a:cs typeface="Aparajita" pitchFamily="34" charset="0"/>
              </a:rPr>
              <a:t> </a:t>
            </a:r>
            <a:r>
              <a:rPr lang="en-US" altLang="en-US" i="1" dirty="0" smtClean="0">
                <a:solidFill>
                  <a:srgbClr val="000000"/>
                </a:solidFill>
                <a:cs typeface="Aparajita" pitchFamily="34" charset="0"/>
              </a:rPr>
              <a:t>To be the leading innovator for promoting a healthy Africa</a:t>
            </a:r>
            <a:r>
              <a:rPr lang="en-ZA" altLang="en-US" i="1" dirty="0" smtClean="0">
                <a:solidFill>
                  <a:srgbClr val="000000"/>
                </a:solidFill>
              </a:rPr>
              <a:t>. </a:t>
            </a:r>
            <a:endParaRPr lang="en-US" altLang="en-US" dirty="0" smtClean="0">
              <a:cs typeface="Aparajita" pitchFamily="34" charset="0"/>
            </a:endParaRPr>
          </a:p>
          <a:p>
            <a:endParaRPr lang="en-US" altLang="en-US" sz="2800" dirty="0" smtClean="0">
              <a:latin typeface="Aparajita" pitchFamily="34" charset="0"/>
              <a:cs typeface="Aparajita" pitchFamily="34" charset="0"/>
            </a:endParaRPr>
          </a:p>
          <a:p>
            <a:endParaRPr lang="en-ZA" altLang="en-US" sz="2800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83568" y="32230"/>
            <a:ext cx="81534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/>
              <a:t>Our Vision for Growth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1026" name="Picture 2" descr="http://www.lib.utexas.edu/maps/africa/africa_pol_2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1" t="17963" r="6998" b="9055"/>
          <a:stretch/>
        </p:blipFill>
        <p:spPr bwMode="auto">
          <a:xfrm>
            <a:off x="683568" y="1059078"/>
            <a:ext cx="5544616" cy="575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739007" y="2492896"/>
            <a:ext cx="5040560" cy="4316790"/>
          </a:xfrm>
          <a:custGeom>
            <a:avLst/>
            <a:gdLst>
              <a:gd name="connsiteX0" fmla="*/ 0 w 2737482"/>
              <a:gd name="connsiteY0" fmla="*/ 1440160 h 2880320"/>
              <a:gd name="connsiteX1" fmla="*/ 1368741 w 2737482"/>
              <a:gd name="connsiteY1" fmla="*/ 0 h 2880320"/>
              <a:gd name="connsiteX2" fmla="*/ 2737482 w 2737482"/>
              <a:gd name="connsiteY2" fmla="*/ 1440160 h 2880320"/>
              <a:gd name="connsiteX3" fmla="*/ 1368741 w 2737482"/>
              <a:gd name="connsiteY3" fmla="*/ 2880320 h 2880320"/>
              <a:gd name="connsiteX4" fmla="*/ 0 w 2737482"/>
              <a:gd name="connsiteY4" fmla="*/ 1440160 h 2880320"/>
              <a:gd name="connsiteX0" fmla="*/ 0 w 3131182"/>
              <a:gd name="connsiteY0" fmla="*/ 849066 h 2921182"/>
              <a:gd name="connsiteX1" fmla="*/ 1762441 w 3131182"/>
              <a:gd name="connsiteY1" fmla="*/ 31206 h 2921182"/>
              <a:gd name="connsiteX2" fmla="*/ 3131182 w 3131182"/>
              <a:gd name="connsiteY2" fmla="*/ 1471366 h 2921182"/>
              <a:gd name="connsiteX3" fmla="*/ 1762441 w 3131182"/>
              <a:gd name="connsiteY3" fmla="*/ 2911526 h 2921182"/>
              <a:gd name="connsiteX4" fmla="*/ 0 w 3131182"/>
              <a:gd name="connsiteY4" fmla="*/ 849066 h 2921182"/>
              <a:gd name="connsiteX0" fmla="*/ 4640 w 3135822"/>
              <a:gd name="connsiteY0" fmla="*/ 624598 h 2696714"/>
              <a:gd name="connsiteX1" fmla="*/ 2325881 w 3135822"/>
              <a:gd name="connsiteY1" fmla="*/ 22638 h 2696714"/>
              <a:gd name="connsiteX2" fmla="*/ 3135822 w 3135822"/>
              <a:gd name="connsiteY2" fmla="*/ 1246898 h 2696714"/>
              <a:gd name="connsiteX3" fmla="*/ 1767081 w 3135822"/>
              <a:gd name="connsiteY3" fmla="*/ 2687058 h 2696714"/>
              <a:gd name="connsiteX4" fmla="*/ 4640 w 3135822"/>
              <a:gd name="connsiteY4" fmla="*/ 624598 h 2696714"/>
              <a:gd name="connsiteX0" fmla="*/ 3740 w 3134922"/>
              <a:gd name="connsiteY0" fmla="*/ 627316 h 2963825"/>
              <a:gd name="connsiteX1" fmla="*/ 2324981 w 3134922"/>
              <a:gd name="connsiteY1" fmla="*/ 25356 h 2963825"/>
              <a:gd name="connsiteX2" fmla="*/ 3134922 w 3134922"/>
              <a:gd name="connsiteY2" fmla="*/ 1249616 h 2963825"/>
              <a:gd name="connsiteX3" fmla="*/ 1816981 w 3134922"/>
              <a:gd name="connsiteY3" fmla="*/ 2956476 h 2963825"/>
              <a:gd name="connsiteX4" fmla="*/ 3740 w 3134922"/>
              <a:gd name="connsiteY4" fmla="*/ 627316 h 2963825"/>
              <a:gd name="connsiteX0" fmla="*/ 3853 w 3084235"/>
              <a:gd name="connsiteY0" fmla="*/ 483841 h 3002393"/>
              <a:gd name="connsiteX1" fmla="*/ 2274294 w 3084235"/>
              <a:gd name="connsiteY1" fmla="*/ 59681 h 3002393"/>
              <a:gd name="connsiteX2" fmla="*/ 3084235 w 3084235"/>
              <a:gd name="connsiteY2" fmla="*/ 1283941 h 3002393"/>
              <a:gd name="connsiteX3" fmla="*/ 1766294 w 3084235"/>
              <a:gd name="connsiteY3" fmla="*/ 2990801 h 3002393"/>
              <a:gd name="connsiteX4" fmla="*/ 3853 w 3084235"/>
              <a:gd name="connsiteY4" fmla="*/ 483841 h 3002393"/>
              <a:gd name="connsiteX0" fmla="*/ 9819 w 3090653"/>
              <a:gd name="connsiteY0" fmla="*/ 367096 h 2885648"/>
              <a:gd name="connsiteX1" fmla="*/ 2610460 w 3090653"/>
              <a:gd name="connsiteY1" fmla="*/ 95336 h 2885648"/>
              <a:gd name="connsiteX2" fmla="*/ 3090201 w 3090653"/>
              <a:gd name="connsiteY2" fmla="*/ 1167196 h 2885648"/>
              <a:gd name="connsiteX3" fmla="*/ 1772260 w 3090653"/>
              <a:gd name="connsiteY3" fmla="*/ 2874056 h 2885648"/>
              <a:gd name="connsiteX4" fmla="*/ 9819 w 3090653"/>
              <a:gd name="connsiteY4" fmla="*/ 367096 h 2885648"/>
              <a:gd name="connsiteX0" fmla="*/ 8750 w 3311107"/>
              <a:gd name="connsiteY0" fmla="*/ 262227 h 3025707"/>
              <a:gd name="connsiteX1" fmla="*/ 2828466 w 3311107"/>
              <a:gd name="connsiteY1" fmla="*/ 228592 h 3025707"/>
              <a:gd name="connsiteX2" fmla="*/ 3308207 w 3311107"/>
              <a:gd name="connsiteY2" fmla="*/ 1300452 h 3025707"/>
              <a:gd name="connsiteX3" fmla="*/ 1990266 w 3311107"/>
              <a:gd name="connsiteY3" fmla="*/ 3007312 h 3025707"/>
              <a:gd name="connsiteX4" fmla="*/ 8750 w 3311107"/>
              <a:gd name="connsiteY4" fmla="*/ 262227 h 3025707"/>
              <a:gd name="connsiteX0" fmla="*/ 12979 w 3378809"/>
              <a:gd name="connsiteY0" fmla="*/ 294307 h 3057787"/>
              <a:gd name="connsiteX1" fmla="*/ 3032720 w 3378809"/>
              <a:gd name="connsiteY1" fmla="*/ 193997 h 3057787"/>
              <a:gd name="connsiteX2" fmla="*/ 3312436 w 3378809"/>
              <a:gd name="connsiteY2" fmla="*/ 1332532 h 3057787"/>
              <a:gd name="connsiteX3" fmla="*/ 1994495 w 3378809"/>
              <a:gd name="connsiteY3" fmla="*/ 3039392 h 3057787"/>
              <a:gd name="connsiteX4" fmla="*/ 12979 w 3378809"/>
              <a:gd name="connsiteY4" fmla="*/ 294307 h 305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8809" h="3057787">
                <a:moveTo>
                  <a:pt x="12979" y="294307"/>
                </a:moveTo>
                <a:cubicBezTo>
                  <a:pt x="186016" y="-179925"/>
                  <a:pt x="2482811" y="20960"/>
                  <a:pt x="3032720" y="193997"/>
                </a:cubicBezTo>
                <a:cubicBezTo>
                  <a:pt x="3582629" y="367034"/>
                  <a:pt x="3312436" y="537154"/>
                  <a:pt x="3312436" y="1332532"/>
                </a:cubicBezTo>
                <a:cubicBezTo>
                  <a:pt x="3312436" y="2127910"/>
                  <a:pt x="2544404" y="3212429"/>
                  <a:pt x="1994495" y="3039392"/>
                </a:cubicBezTo>
                <a:cubicBezTo>
                  <a:pt x="1444586" y="2866355"/>
                  <a:pt x="-160058" y="768539"/>
                  <a:pt x="12979" y="294307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87825" y="4653136"/>
            <a:ext cx="2448272" cy="1912053"/>
          </a:xfrm>
          <a:custGeom>
            <a:avLst/>
            <a:gdLst>
              <a:gd name="connsiteX0" fmla="*/ 0 w 898922"/>
              <a:gd name="connsiteY0" fmla="*/ 526261 h 1052522"/>
              <a:gd name="connsiteX1" fmla="*/ 449461 w 898922"/>
              <a:gd name="connsiteY1" fmla="*/ 0 h 1052522"/>
              <a:gd name="connsiteX2" fmla="*/ 898922 w 898922"/>
              <a:gd name="connsiteY2" fmla="*/ 526261 h 1052522"/>
              <a:gd name="connsiteX3" fmla="*/ 449461 w 898922"/>
              <a:gd name="connsiteY3" fmla="*/ 1052522 h 1052522"/>
              <a:gd name="connsiteX4" fmla="*/ 0 w 898922"/>
              <a:gd name="connsiteY4" fmla="*/ 526261 h 1052522"/>
              <a:gd name="connsiteX0" fmla="*/ 0 w 898922"/>
              <a:gd name="connsiteY0" fmla="*/ 526261 h 1338272"/>
              <a:gd name="connsiteX1" fmla="*/ 449461 w 898922"/>
              <a:gd name="connsiteY1" fmla="*/ 0 h 1338272"/>
              <a:gd name="connsiteX2" fmla="*/ 898922 w 898922"/>
              <a:gd name="connsiteY2" fmla="*/ 526261 h 1338272"/>
              <a:gd name="connsiteX3" fmla="*/ 449461 w 898922"/>
              <a:gd name="connsiteY3" fmla="*/ 1338272 h 1338272"/>
              <a:gd name="connsiteX4" fmla="*/ 0 w 898922"/>
              <a:gd name="connsiteY4" fmla="*/ 526261 h 1338272"/>
              <a:gd name="connsiteX0" fmla="*/ 0 w 1089422"/>
              <a:gd name="connsiteY0" fmla="*/ 651252 h 1340075"/>
              <a:gd name="connsiteX1" fmla="*/ 639961 w 1089422"/>
              <a:gd name="connsiteY1" fmla="*/ 1166 h 1340075"/>
              <a:gd name="connsiteX2" fmla="*/ 1089422 w 1089422"/>
              <a:gd name="connsiteY2" fmla="*/ 527427 h 1340075"/>
              <a:gd name="connsiteX3" fmla="*/ 639961 w 1089422"/>
              <a:gd name="connsiteY3" fmla="*/ 1339438 h 1340075"/>
              <a:gd name="connsiteX4" fmla="*/ 0 w 1089422"/>
              <a:gd name="connsiteY4" fmla="*/ 651252 h 1340075"/>
              <a:gd name="connsiteX0" fmla="*/ 2626 w 1092048"/>
              <a:gd name="connsiteY0" fmla="*/ 651252 h 1397170"/>
              <a:gd name="connsiteX1" fmla="*/ 642587 w 1092048"/>
              <a:gd name="connsiteY1" fmla="*/ 1166 h 1397170"/>
              <a:gd name="connsiteX2" fmla="*/ 1092048 w 1092048"/>
              <a:gd name="connsiteY2" fmla="*/ 527427 h 1397170"/>
              <a:gd name="connsiteX3" fmla="*/ 442562 w 1092048"/>
              <a:gd name="connsiteY3" fmla="*/ 1396588 h 1397170"/>
              <a:gd name="connsiteX4" fmla="*/ 2626 w 1092048"/>
              <a:gd name="connsiteY4" fmla="*/ 651252 h 1397170"/>
              <a:gd name="connsiteX0" fmla="*/ 2524 w 1116416"/>
              <a:gd name="connsiteY0" fmla="*/ 650871 h 1403799"/>
              <a:gd name="connsiteX1" fmla="*/ 642485 w 1116416"/>
              <a:gd name="connsiteY1" fmla="*/ 785 h 1403799"/>
              <a:gd name="connsiteX2" fmla="*/ 1091946 w 1116416"/>
              <a:gd name="connsiteY2" fmla="*/ 527046 h 1403799"/>
              <a:gd name="connsiteX3" fmla="*/ 1012348 w 1116416"/>
              <a:gd name="connsiteY3" fmla="*/ 1007021 h 1403799"/>
              <a:gd name="connsiteX4" fmla="*/ 442460 w 1116416"/>
              <a:gd name="connsiteY4" fmla="*/ 1396207 h 1403799"/>
              <a:gd name="connsiteX5" fmla="*/ 2524 w 1116416"/>
              <a:gd name="connsiteY5" fmla="*/ 650871 h 1403799"/>
              <a:gd name="connsiteX0" fmla="*/ 2524 w 1108048"/>
              <a:gd name="connsiteY0" fmla="*/ 650871 h 1403799"/>
              <a:gd name="connsiteX1" fmla="*/ 642485 w 1108048"/>
              <a:gd name="connsiteY1" fmla="*/ 785 h 1403799"/>
              <a:gd name="connsiteX2" fmla="*/ 1091946 w 1108048"/>
              <a:gd name="connsiteY2" fmla="*/ 527046 h 1403799"/>
              <a:gd name="connsiteX3" fmla="*/ 1012348 w 1108048"/>
              <a:gd name="connsiteY3" fmla="*/ 1007021 h 1403799"/>
              <a:gd name="connsiteX4" fmla="*/ 442460 w 1108048"/>
              <a:gd name="connsiteY4" fmla="*/ 1396207 h 1403799"/>
              <a:gd name="connsiteX5" fmla="*/ 2524 w 1108048"/>
              <a:gd name="connsiteY5" fmla="*/ 650871 h 1403799"/>
              <a:gd name="connsiteX0" fmla="*/ 14706 w 1120230"/>
              <a:gd name="connsiteY0" fmla="*/ 669885 h 1422813"/>
              <a:gd name="connsiteX1" fmla="*/ 1007092 w 1120230"/>
              <a:gd name="connsiteY1" fmla="*/ 749 h 1422813"/>
              <a:gd name="connsiteX2" fmla="*/ 1104128 w 1120230"/>
              <a:gd name="connsiteY2" fmla="*/ 546060 h 1422813"/>
              <a:gd name="connsiteX3" fmla="*/ 1024530 w 1120230"/>
              <a:gd name="connsiteY3" fmla="*/ 1026035 h 1422813"/>
              <a:gd name="connsiteX4" fmla="*/ 454642 w 1120230"/>
              <a:gd name="connsiteY4" fmla="*/ 1415221 h 1422813"/>
              <a:gd name="connsiteX5" fmla="*/ 14706 w 1120230"/>
              <a:gd name="connsiteY5" fmla="*/ 669885 h 1422813"/>
              <a:gd name="connsiteX0" fmla="*/ 14706 w 1090268"/>
              <a:gd name="connsiteY0" fmla="*/ 669765 h 1422693"/>
              <a:gd name="connsiteX1" fmla="*/ 1007092 w 1090268"/>
              <a:gd name="connsiteY1" fmla="*/ 629 h 1422693"/>
              <a:gd name="connsiteX2" fmla="*/ 1066028 w 1090268"/>
              <a:gd name="connsiteY2" fmla="*/ 555465 h 1422693"/>
              <a:gd name="connsiteX3" fmla="*/ 1024530 w 1090268"/>
              <a:gd name="connsiteY3" fmla="*/ 1025915 h 1422693"/>
              <a:gd name="connsiteX4" fmla="*/ 454642 w 1090268"/>
              <a:gd name="connsiteY4" fmla="*/ 1415101 h 1422693"/>
              <a:gd name="connsiteX5" fmla="*/ 14706 w 1090268"/>
              <a:gd name="connsiteY5" fmla="*/ 669765 h 1422693"/>
              <a:gd name="connsiteX0" fmla="*/ 14706 w 1110172"/>
              <a:gd name="connsiteY0" fmla="*/ 669793 h 1422721"/>
              <a:gd name="connsiteX1" fmla="*/ 1007092 w 1110172"/>
              <a:gd name="connsiteY1" fmla="*/ 657 h 1422721"/>
              <a:gd name="connsiteX2" fmla="*/ 1066028 w 1110172"/>
              <a:gd name="connsiteY2" fmla="*/ 555493 h 1422721"/>
              <a:gd name="connsiteX3" fmla="*/ 1024530 w 1110172"/>
              <a:gd name="connsiteY3" fmla="*/ 1025943 h 1422721"/>
              <a:gd name="connsiteX4" fmla="*/ 454642 w 1110172"/>
              <a:gd name="connsiteY4" fmla="*/ 1415129 h 1422721"/>
              <a:gd name="connsiteX5" fmla="*/ 14706 w 1110172"/>
              <a:gd name="connsiteY5" fmla="*/ 669793 h 1422721"/>
              <a:gd name="connsiteX0" fmla="*/ 14706 w 1110172"/>
              <a:gd name="connsiteY0" fmla="*/ 669793 h 1422721"/>
              <a:gd name="connsiteX1" fmla="*/ 1007092 w 1110172"/>
              <a:gd name="connsiteY1" fmla="*/ 657 h 1422721"/>
              <a:gd name="connsiteX2" fmla="*/ 1066028 w 1110172"/>
              <a:gd name="connsiteY2" fmla="*/ 555493 h 1422721"/>
              <a:gd name="connsiteX3" fmla="*/ 1024530 w 1110172"/>
              <a:gd name="connsiteY3" fmla="*/ 1025943 h 1422721"/>
              <a:gd name="connsiteX4" fmla="*/ 454642 w 1110172"/>
              <a:gd name="connsiteY4" fmla="*/ 1415129 h 1422721"/>
              <a:gd name="connsiteX5" fmla="*/ 14706 w 1110172"/>
              <a:gd name="connsiteY5" fmla="*/ 669793 h 1422721"/>
              <a:gd name="connsiteX0" fmla="*/ 14706 w 1317570"/>
              <a:gd name="connsiteY0" fmla="*/ 669793 h 1422721"/>
              <a:gd name="connsiteX1" fmla="*/ 1007092 w 1317570"/>
              <a:gd name="connsiteY1" fmla="*/ 657 h 1422721"/>
              <a:gd name="connsiteX2" fmla="*/ 1315410 w 1317570"/>
              <a:gd name="connsiteY2" fmla="*/ 555493 h 1422721"/>
              <a:gd name="connsiteX3" fmla="*/ 1024530 w 1317570"/>
              <a:gd name="connsiteY3" fmla="*/ 1025943 h 1422721"/>
              <a:gd name="connsiteX4" fmla="*/ 454642 w 1317570"/>
              <a:gd name="connsiteY4" fmla="*/ 1415129 h 1422721"/>
              <a:gd name="connsiteX5" fmla="*/ 14706 w 1317570"/>
              <a:gd name="connsiteY5" fmla="*/ 669793 h 1422721"/>
              <a:gd name="connsiteX0" fmla="*/ 14834 w 1317698"/>
              <a:gd name="connsiteY0" fmla="*/ 669793 h 1425019"/>
              <a:gd name="connsiteX1" fmla="*/ 1007220 w 1317698"/>
              <a:gd name="connsiteY1" fmla="*/ 657 h 1425019"/>
              <a:gd name="connsiteX2" fmla="*/ 1315538 w 1317698"/>
              <a:gd name="connsiteY2" fmla="*/ 555493 h 1425019"/>
              <a:gd name="connsiteX3" fmla="*/ 1048408 w 1317698"/>
              <a:gd name="connsiteY3" fmla="*/ 1061569 h 1425019"/>
              <a:gd name="connsiteX4" fmla="*/ 454770 w 1317698"/>
              <a:gd name="connsiteY4" fmla="*/ 1415129 h 1425019"/>
              <a:gd name="connsiteX5" fmla="*/ 14834 w 1317698"/>
              <a:gd name="connsiteY5" fmla="*/ 669793 h 1425019"/>
              <a:gd name="connsiteX0" fmla="*/ 14834 w 1317698"/>
              <a:gd name="connsiteY0" fmla="*/ 669793 h 1425019"/>
              <a:gd name="connsiteX1" fmla="*/ 1007220 w 1317698"/>
              <a:gd name="connsiteY1" fmla="*/ 657 h 1425019"/>
              <a:gd name="connsiteX2" fmla="*/ 1315538 w 1317698"/>
              <a:gd name="connsiteY2" fmla="*/ 555493 h 1425019"/>
              <a:gd name="connsiteX3" fmla="*/ 1048408 w 1317698"/>
              <a:gd name="connsiteY3" fmla="*/ 1061569 h 1425019"/>
              <a:gd name="connsiteX4" fmla="*/ 454770 w 1317698"/>
              <a:gd name="connsiteY4" fmla="*/ 1415129 h 1425019"/>
              <a:gd name="connsiteX5" fmla="*/ 14834 w 1317698"/>
              <a:gd name="connsiteY5" fmla="*/ 669793 h 1425019"/>
              <a:gd name="connsiteX0" fmla="*/ 14834 w 1553907"/>
              <a:gd name="connsiteY0" fmla="*/ 691328 h 1446554"/>
              <a:gd name="connsiteX1" fmla="*/ 1007220 w 1553907"/>
              <a:gd name="connsiteY1" fmla="*/ 22192 h 1446554"/>
              <a:gd name="connsiteX2" fmla="*/ 1553044 w 1553907"/>
              <a:gd name="connsiteY2" fmla="*/ 244519 h 1446554"/>
              <a:gd name="connsiteX3" fmla="*/ 1048408 w 1553907"/>
              <a:gd name="connsiteY3" fmla="*/ 1083104 h 1446554"/>
              <a:gd name="connsiteX4" fmla="*/ 454770 w 1553907"/>
              <a:gd name="connsiteY4" fmla="*/ 1436664 h 1446554"/>
              <a:gd name="connsiteX5" fmla="*/ 14834 w 1553907"/>
              <a:gd name="connsiteY5" fmla="*/ 691328 h 144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3907" h="1446554">
                <a:moveTo>
                  <a:pt x="14834" y="691328"/>
                </a:moveTo>
                <a:cubicBezTo>
                  <a:pt x="106909" y="455583"/>
                  <a:pt x="750852" y="96660"/>
                  <a:pt x="1007220" y="22192"/>
                </a:cubicBezTo>
                <a:cubicBezTo>
                  <a:pt x="1263588" y="-52276"/>
                  <a:pt x="1572363" y="70463"/>
                  <a:pt x="1553044" y="244519"/>
                </a:cubicBezTo>
                <a:cubicBezTo>
                  <a:pt x="1524200" y="447150"/>
                  <a:pt x="1168408" y="823944"/>
                  <a:pt x="1048408" y="1083104"/>
                </a:cubicBezTo>
                <a:cubicBezTo>
                  <a:pt x="940160" y="1227964"/>
                  <a:pt x="627032" y="1501960"/>
                  <a:pt x="454770" y="1436664"/>
                </a:cubicBezTo>
                <a:cubicBezTo>
                  <a:pt x="282508" y="1371368"/>
                  <a:pt x="-77241" y="927073"/>
                  <a:pt x="14834" y="691328"/>
                </a:cubicBezTo>
                <a:close/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8711" y="48436"/>
            <a:ext cx="7812484" cy="788276"/>
          </a:xfrm>
          <a:prstGeom prst="rect">
            <a:avLst/>
          </a:prstGeom>
        </p:spPr>
        <p:txBody>
          <a:bodyPr/>
          <a:lstStyle/>
          <a:p>
            <a:r>
              <a:rPr lang="en-ZA" sz="4000" b="1" dirty="0" smtClean="0"/>
              <a:t>Africa’s Key </a:t>
            </a:r>
            <a:r>
              <a:rPr lang="en-ZA" sz="4000" b="1" dirty="0" smtClean="0"/>
              <a:t>Health </a:t>
            </a:r>
            <a:r>
              <a:rPr lang="en-ZA" sz="4000" b="1" dirty="0" smtClean="0"/>
              <a:t>Challenges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49139" y="1124744"/>
            <a:ext cx="7762056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High HIV  &amp; TB Burden </a:t>
            </a:r>
            <a:r>
              <a:rPr lang="en-US" dirty="0" smtClean="0"/>
              <a:t>including Malaria</a:t>
            </a:r>
          </a:p>
          <a:p>
            <a:pPr eaLnBrk="1" hangingPunct="1"/>
            <a:r>
              <a:rPr lang="en-US" dirty="0" smtClean="0"/>
              <a:t>High </a:t>
            </a:r>
            <a:r>
              <a:rPr lang="en-US" dirty="0" smtClean="0"/>
              <a:t>maternal &amp; infant mortality</a:t>
            </a:r>
          </a:p>
          <a:p>
            <a:pPr eaLnBrk="1" hangingPunct="1"/>
            <a:r>
              <a:rPr lang="en-US" dirty="0" smtClean="0"/>
              <a:t>Seasonal and emerging epidemics (Ebola)</a:t>
            </a:r>
            <a:endParaRPr lang="en-US" dirty="0" smtClean="0"/>
          </a:p>
          <a:p>
            <a:pPr eaLnBrk="1" hangingPunct="1"/>
            <a:r>
              <a:rPr lang="en-US" dirty="0" smtClean="0"/>
              <a:t>Non-Communicable Diseases</a:t>
            </a:r>
            <a:endParaRPr lang="en-US" dirty="0" smtClean="0"/>
          </a:p>
          <a:p>
            <a:pPr lvl="1" eaLnBrk="1" hangingPunct="1"/>
            <a:r>
              <a:rPr lang="en-US" dirty="0" smtClean="0"/>
              <a:t>Cancers and mental illness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r>
              <a:rPr lang="en-US" dirty="0" smtClean="0"/>
              <a:t>Hypertension and Kidney disease</a:t>
            </a:r>
          </a:p>
          <a:p>
            <a:pPr lvl="1" eaLnBrk="1" hangingPunct="1"/>
            <a:r>
              <a:rPr lang="en-ZA" dirty="0" smtClean="0"/>
              <a:t>Diabetes and Obesity</a:t>
            </a:r>
            <a:endParaRPr lang="en-US" dirty="0" smtClean="0"/>
          </a:p>
          <a:p>
            <a:r>
              <a:rPr lang="en-US" dirty="0" smtClean="0"/>
              <a:t>Severe </a:t>
            </a:r>
            <a:r>
              <a:rPr lang="en-US" dirty="0" smtClean="0"/>
              <a:t>shortage of </a:t>
            </a:r>
            <a:r>
              <a:rPr lang="en-US" dirty="0" smtClean="0"/>
              <a:t>health workers</a:t>
            </a:r>
            <a:endParaRPr lang="en-US" dirty="0" smtClean="0"/>
          </a:p>
          <a:p>
            <a:pPr eaLnBrk="1" hangingPunct="1"/>
            <a:r>
              <a:rPr lang="en-US" dirty="0" smtClean="0"/>
              <a:t>Crumbling public health </a:t>
            </a:r>
            <a:r>
              <a:rPr lang="en-US" dirty="0" smtClean="0"/>
              <a:t>infrastructure</a:t>
            </a:r>
          </a:p>
          <a:p>
            <a:pPr eaLnBrk="1" hangingPunct="1"/>
            <a:r>
              <a:rPr lang="en-ZA" dirty="0" smtClean="0"/>
              <a:t>Poor health Systems</a:t>
            </a:r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886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1263</Words>
  <Application>Microsoft Office PowerPoint</Application>
  <PresentationFormat>On-screen Show (4:3)</PresentationFormat>
  <Paragraphs>231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ACHAP was created in a time of crisis, without a clear roadmap ahead</vt:lpstr>
      <vt:lpstr>Phase I (2001-2009) </vt:lpstr>
      <vt:lpstr>Phase II (2010 – 2014)</vt:lpstr>
      <vt:lpstr>Phase III (2015 – forever)</vt:lpstr>
      <vt:lpstr>PowerPoint Presentation</vt:lpstr>
      <vt:lpstr>ACHAP VISION &amp; MISSION</vt:lpstr>
      <vt:lpstr>PowerPoint Presentation</vt:lpstr>
      <vt:lpstr>Africa’s Key Health Challenges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Current Income Streams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ACHAP VALUES </vt:lpstr>
      <vt:lpstr>ACHAP is a story of adaptation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Jerome</cp:lastModifiedBy>
  <cp:revision>9</cp:revision>
  <dcterms:created xsi:type="dcterms:W3CDTF">2014-03-31T02:17:06Z</dcterms:created>
  <dcterms:modified xsi:type="dcterms:W3CDTF">2015-04-13T17:46:28Z</dcterms:modified>
</cp:coreProperties>
</file>